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01" r:id="rId1"/>
  </p:sldMasterIdLst>
  <p:notesMasterIdLst>
    <p:notesMasterId r:id="rId26"/>
  </p:notesMasterIdLst>
  <p:sldIdLst>
    <p:sldId id="256" r:id="rId2"/>
    <p:sldId id="320" r:id="rId3"/>
    <p:sldId id="302" r:id="rId4"/>
    <p:sldId id="322" r:id="rId5"/>
    <p:sldId id="321" r:id="rId6"/>
    <p:sldId id="323" r:id="rId7"/>
    <p:sldId id="324" r:id="rId8"/>
    <p:sldId id="325" r:id="rId9"/>
    <p:sldId id="326" r:id="rId10"/>
    <p:sldId id="327" r:id="rId11"/>
    <p:sldId id="329" r:id="rId12"/>
    <p:sldId id="328" r:id="rId13"/>
    <p:sldId id="338" r:id="rId14"/>
    <p:sldId id="331" r:id="rId15"/>
    <p:sldId id="332" r:id="rId16"/>
    <p:sldId id="333" r:id="rId17"/>
    <p:sldId id="334" r:id="rId18"/>
    <p:sldId id="341" r:id="rId19"/>
    <p:sldId id="343" r:id="rId20"/>
    <p:sldId id="340" r:id="rId21"/>
    <p:sldId id="336" r:id="rId22"/>
    <p:sldId id="337" r:id="rId23"/>
    <p:sldId id="344" r:id="rId24"/>
    <p:sldId id="271" r:id="rId25"/>
  </p:sldIdLst>
  <p:sldSz cx="9144000" cy="6858000" type="screen4x3"/>
  <p:notesSz cx="6819900" cy="9931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6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1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362FE4-5AC6-439A-A6E5-250AB61C9DE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EC16A4-2B3C-4253-843B-16E3B0535C67}">
      <dgm:prSet phldrT="[Texto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err="1" smtClean="0"/>
            <a:t>Acidente</a:t>
          </a:r>
          <a:r>
            <a:rPr lang="en-US" dirty="0" smtClean="0"/>
            <a:t> do </a:t>
          </a:r>
          <a:r>
            <a:rPr lang="en-US" dirty="0" err="1" smtClean="0"/>
            <a:t>Trabalho</a:t>
          </a:r>
          <a:endParaRPr lang="en-US" dirty="0"/>
        </a:p>
      </dgm:t>
    </dgm:pt>
    <dgm:pt modelId="{2B1AD0AE-61A8-42E5-BB38-7FB9EDAE0E29}" type="parTrans" cxnId="{E4710F19-2E4E-4C67-B0E0-BDF329676B83}">
      <dgm:prSet/>
      <dgm:spPr/>
      <dgm:t>
        <a:bodyPr/>
        <a:lstStyle/>
        <a:p>
          <a:endParaRPr lang="en-US"/>
        </a:p>
      </dgm:t>
    </dgm:pt>
    <dgm:pt modelId="{B87CA153-C3DE-4105-9A72-1D4D0C8F4059}" type="sibTrans" cxnId="{E4710F19-2E4E-4C67-B0E0-BDF329676B83}">
      <dgm:prSet/>
      <dgm:spPr/>
      <dgm:t>
        <a:bodyPr/>
        <a:lstStyle/>
        <a:p>
          <a:endParaRPr lang="en-US"/>
        </a:p>
      </dgm:t>
    </dgm:pt>
    <dgm:pt modelId="{BD22E813-E6BF-420D-B87D-1EAF371EAE3A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b="1" dirty="0" smtClean="0"/>
            <a:t>TRABALHO</a:t>
          </a:r>
          <a:endParaRPr lang="en-US" sz="1800" b="1" dirty="0"/>
        </a:p>
      </dgm:t>
    </dgm:pt>
    <dgm:pt modelId="{24A85BC6-9FEF-4156-B2C5-CA660EB50D43}" type="parTrans" cxnId="{980060A0-485D-4D5F-95F8-53E6D9A69339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B21ABFBE-723D-4F12-8AB8-C475FC7F8E10}" type="sibTrans" cxnId="{980060A0-485D-4D5F-95F8-53E6D9A69339}">
      <dgm:prSet/>
      <dgm:spPr/>
      <dgm:t>
        <a:bodyPr/>
        <a:lstStyle/>
        <a:p>
          <a:endParaRPr lang="en-US"/>
        </a:p>
      </dgm:t>
    </dgm:pt>
    <dgm:pt modelId="{00005F11-4298-4E5D-9862-FD6006DD312E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b="1" dirty="0" smtClean="0"/>
            <a:t>CIVIL</a:t>
          </a:r>
          <a:endParaRPr lang="en-US" sz="1300" b="1" dirty="0"/>
        </a:p>
      </dgm:t>
    </dgm:pt>
    <dgm:pt modelId="{9B963172-0FF3-4330-B84A-854B39FB6434}" type="parTrans" cxnId="{C9E7B263-23B9-48C7-9E7A-9AE20CAF5C56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3F153EF-1FF3-4924-8E47-FFA3DF962103}" type="sibTrans" cxnId="{C9E7B263-23B9-48C7-9E7A-9AE20CAF5C56}">
      <dgm:prSet/>
      <dgm:spPr/>
      <dgm:t>
        <a:bodyPr/>
        <a:lstStyle/>
        <a:p>
          <a:endParaRPr lang="en-US"/>
        </a:p>
      </dgm:t>
    </dgm:pt>
    <dgm:pt modelId="{9A5C3732-06AB-42A8-A1AA-2EECA583C901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b="1" dirty="0" smtClean="0"/>
            <a:t>ADMINISTRATIVO</a:t>
          </a:r>
          <a:endParaRPr lang="en-US" sz="1300" b="1" dirty="0"/>
        </a:p>
      </dgm:t>
    </dgm:pt>
    <dgm:pt modelId="{C8440D38-E9A0-4635-805A-FAE36B302DD1}" type="parTrans" cxnId="{27283F04-31D1-4CD2-86AE-B28A2C2FE09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9663F6F1-BEF2-4BCC-8D41-F8CAEF975BAD}" type="sibTrans" cxnId="{27283F04-31D1-4CD2-86AE-B28A2C2FE094}">
      <dgm:prSet/>
      <dgm:spPr/>
      <dgm:t>
        <a:bodyPr/>
        <a:lstStyle/>
        <a:p>
          <a:endParaRPr lang="en-US"/>
        </a:p>
      </dgm:t>
    </dgm:pt>
    <dgm:pt modelId="{8E89EE50-AB91-4A5B-AA86-8532B73728AC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/>
            <a:t>TRIBUTÁRIO</a:t>
          </a:r>
          <a:endParaRPr lang="en-US" sz="1400" b="1" dirty="0"/>
        </a:p>
      </dgm:t>
    </dgm:pt>
    <dgm:pt modelId="{F5C959FD-9A84-4411-BCA5-86E124B8263A}" type="parTrans" cxnId="{F9E92A0F-E022-4EBD-B426-038A9CB52D07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8960541E-0607-42B0-8130-52CC094609FB}" type="sibTrans" cxnId="{F9E92A0F-E022-4EBD-B426-038A9CB52D07}">
      <dgm:prSet/>
      <dgm:spPr/>
      <dgm:t>
        <a:bodyPr/>
        <a:lstStyle/>
        <a:p>
          <a:endParaRPr lang="en-US"/>
        </a:p>
      </dgm:t>
    </dgm:pt>
    <dgm:pt modelId="{0754A00D-BEBB-4C84-BE49-7D51357A908E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/>
            <a:t>PENAL</a:t>
          </a:r>
          <a:endParaRPr lang="en-US" sz="1400" b="1" dirty="0"/>
        </a:p>
      </dgm:t>
    </dgm:pt>
    <dgm:pt modelId="{CD8DE70F-1FFE-4420-810A-A29B69C55798}" type="parTrans" cxnId="{AF696DED-38C6-4C50-B029-0EC7567FBF52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B87B533D-B5E3-40B2-833F-008F036F1534}" type="sibTrans" cxnId="{AF696DED-38C6-4C50-B029-0EC7567FBF52}">
      <dgm:prSet/>
      <dgm:spPr/>
      <dgm:t>
        <a:bodyPr/>
        <a:lstStyle/>
        <a:p>
          <a:endParaRPr lang="en-US"/>
        </a:p>
      </dgm:t>
    </dgm:pt>
    <dgm:pt modelId="{1D3EB125-EA1E-4BA2-88F9-1197A02C9EDB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b="1" dirty="0" smtClean="0"/>
            <a:t>PREVIDENCIÁRIO</a:t>
          </a:r>
          <a:endParaRPr lang="en-US" sz="1400" b="1" dirty="0"/>
        </a:p>
      </dgm:t>
    </dgm:pt>
    <dgm:pt modelId="{C5F7BED6-60B1-4842-BD47-D6CD6037C3ED}" type="parTrans" cxnId="{B62A6D99-34C6-46D2-886B-EC708483F36E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3C8F660C-2368-41E5-A1C5-191F3E8C538E}" type="sibTrans" cxnId="{B62A6D99-34C6-46D2-886B-EC708483F36E}">
      <dgm:prSet/>
      <dgm:spPr/>
      <dgm:t>
        <a:bodyPr/>
        <a:lstStyle/>
        <a:p>
          <a:endParaRPr lang="en-US"/>
        </a:p>
      </dgm:t>
    </dgm:pt>
    <dgm:pt modelId="{3B30974C-FB0B-404E-80F1-1B7210C65075}" type="pres">
      <dgm:prSet presAssocID="{39362FE4-5AC6-439A-A6E5-250AB61C9DE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D873FC-1DE0-48FA-B67A-0E830E4CE6B9}" type="pres">
      <dgm:prSet presAssocID="{DCEC16A4-2B3C-4253-843B-16E3B0535C67}" presName="centerShape" presStyleLbl="node0" presStyleIdx="0" presStyleCnt="1"/>
      <dgm:spPr/>
      <dgm:t>
        <a:bodyPr/>
        <a:lstStyle/>
        <a:p>
          <a:endParaRPr lang="en-US"/>
        </a:p>
      </dgm:t>
    </dgm:pt>
    <dgm:pt modelId="{9310AC09-D2B3-47A0-B436-C75BBCEA1C33}" type="pres">
      <dgm:prSet presAssocID="{24A85BC6-9FEF-4156-B2C5-CA660EB50D43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7604D998-3961-4D57-86B3-A45B433A4199}" type="pres">
      <dgm:prSet presAssocID="{BD22E813-E6BF-420D-B87D-1EAF371EAE3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7D95F8-28E1-4720-9F6F-30428AFB42F5}" type="pres">
      <dgm:prSet presAssocID="{9B963172-0FF3-4330-B84A-854B39FB6434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920FE410-4AEB-4F09-9133-54626A374BE7}" type="pres">
      <dgm:prSet presAssocID="{00005F11-4298-4E5D-9862-FD6006DD312E}" presName="node" presStyleLbl="node1" presStyleIdx="1" presStyleCnt="6" custRadScaleRad="101707" custRadScaleInc="-20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7A544-8DD2-4DF4-B6E0-7F589E810FE8}" type="pres">
      <dgm:prSet presAssocID="{C8440D38-E9A0-4635-805A-FAE36B302DD1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C8CEB98F-D158-4114-AA8C-F9BF6AA3B443}" type="pres">
      <dgm:prSet presAssocID="{9A5C3732-06AB-42A8-A1AA-2EECA583C901}" presName="node" presStyleLbl="node1" presStyleIdx="2" presStyleCnt="6" custScaleX="138391" custRadScaleRad="102374" custRadScaleInc="-124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00D9EA-1355-4A45-8D97-1C7B3931DDF5}" type="pres">
      <dgm:prSet presAssocID="{F5C959FD-9A84-4411-BCA5-86E124B8263A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0BBA8D0F-0941-4FD1-8EE6-B4176F800F42}" type="pres">
      <dgm:prSet presAssocID="{8E89EE50-AB91-4A5B-AA86-8532B73728AC}" presName="node" presStyleLbl="node1" presStyleIdx="3" presStyleCnt="6" custScaleX="151950" custRadScaleRad="101828" custRadScaleInc="97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42F36E-FC6E-4B9B-9F2C-DA7CA40CB893}" type="pres">
      <dgm:prSet presAssocID="{CD8DE70F-1FFE-4420-810A-A29B69C55798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AF668C5D-1096-4885-8904-19471DFAB22B}" type="pres">
      <dgm:prSet presAssocID="{0754A00D-BEBB-4C84-BE49-7D51357A908E}" presName="node" presStyleLbl="node1" presStyleIdx="4" presStyleCnt="6" custRadScaleRad="104157" custRadScaleInc="19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C37AD-5805-4AF1-B450-D268DCFC131F}" type="pres">
      <dgm:prSet presAssocID="{C5F7BED6-60B1-4842-BD47-D6CD6037C3ED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E39AACA0-CCF7-49EA-84C1-D8B35C290E1F}" type="pres">
      <dgm:prSet presAssocID="{1D3EB125-EA1E-4BA2-88F9-1197A02C9EDB}" presName="node" presStyleLbl="node1" presStyleIdx="5" presStyleCnt="6" custScaleX="1475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872F67-ED10-43C2-92F2-96CF97677DDD}" type="presOf" srcId="{39362FE4-5AC6-439A-A6E5-250AB61C9DEE}" destId="{3B30974C-FB0B-404E-80F1-1B7210C65075}" srcOrd="0" destOrd="0" presId="urn:microsoft.com/office/officeart/2005/8/layout/radial4"/>
    <dgm:cxn modelId="{FB0AE164-4C76-4E68-BC45-80F0B378A6E3}" type="presOf" srcId="{C5F7BED6-60B1-4842-BD47-D6CD6037C3ED}" destId="{A40C37AD-5805-4AF1-B450-D268DCFC131F}" srcOrd="0" destOrd="0" presId="urn:microsoft.com/office/officeart/2005/8/layout/radial4"/>
    <dgm:cxn modelId="{C9E7B263-23B9-48C7-9E7A-9AE20CAF5C56}" srcId="{DCEC16A4-2B3C-4253-843B-16E3B0535C67}" destId="{00005F11-4298-4E5D-9862-FD6006DD312E}" srcOrd="1" destOrd="0" parTransId="{9B963172-0FF3-4330-B84A-854B39FB6434}" sibTransId="{93F153EF-1FF3-4924-8E47-FFA3DF962103}"/>
    <dgm:cxn modelId="{09AED6A8-835F-47E0-A804-C68FB3CE1E80}" type="presOf" srcId="{CD8DE70F-1FFE-4420-810A-A29B69C55798}" destId="{FA42F36E-FC6E-4B9B-9F2C-DA7CA40CB893}" srcOrd="0" destOrd="0" presId="urn:microsoft.com/office/officeart/2005/8/layout/radial4"/>
    <dgm:cxn modelId="{55EB1D4C-655C-4646-B3C2-4238D119183B}" type="presOf" srcId="{0754A00D-BEBB-4C84-BE49-7D51357A908E}" destId="{AF668C5D-1096-4885-8904-19471DFAB22B}" srcOrd="0" destOrd="0" presId="urn:microsoft.com/office/officeart/2005/8/layout/radial4"/>
    <dgm:cxn modelId="{F20BA155-902C-4175-8DFC-8A53042A5658}" type="presOf" srcId="{24A85BC6-9FEF-4156-B2C5-CA660EB50D43}" destId="{9310AC09-D2B3-47A0-B436-C75BBCEA1C33}" srcOrd="0" destOrd="0" presId="urn:microsoft.com/office/officeart/2005/8/layout/radial4"/>
    <dgm:cxn modelId="{B62A6D99-34C6-46D2-886B-EC708483F36E}" srcId="{DCEC16A4-2B3C-4253-843B-16E3B0535C67}" destId="{1D3EB125-EA1E-4BA2-88F9-1197A02C9EDB}" srcOrd="5" destOrd="0" parTransId="{C5F7BED6-60B1-4842-BD47-D6CD6037C3ED}" sibTransId="{3C8F660C-2368-41E5-A1C5-191F3E8C538E}"/>
    <dgm:cxn modelId="{A5627875-AF13-4AD8-B48C-52E1CD898145}" type="presOf" srcId="{00005F11-4298-4E5D-9862-FD6006DD312E}" destId="{920FE410-4AEB-4F09-9133-54626A374BE7}" srcOrd="0" destOrd="0" presId="urn:microsoft.com/office/officeart/2005/8/layout/radial4"/>
    <dgm:cxn modelId="{04779609-A70A-49FE-A543-36DF58FBCD5B}" type="presOf" srcId="{1D3EB125-EA1E-4BA2-88F9-1197A02C9EDB}" destId="{E39AACA0-CCF7-49EA-84C1-D8B35C290E1F}" srcOrd="0" destOrd="0" presId="urn:microsoft.com/office/officeart/2005/8/layout/radial4"/>
    <dgm:cxn modelId="{69236316-6A70-46C6-97C6-275FBE825FF8}" type="presOf" srcId="{DCEC16A4-2B3C-4253-843B-16E3B0535C67}" destId="{D5D873FC-1DE0-48FA-B67A-0E830E4CE6B9}" srcOrd="0" destOrd="0" presId="urn:microsoft.com/office/officeart/2005/8/layout/radial4"/>
    <dgm:cxn modelId="{A8E2CDBD-7EA6-49C1-BEEA-6A56882D9F00}" type="presOf" srcId="{9A5C3732-06AB-42A8-A1AA-2EECA583C901}" destId="{C8CEB98F-D158-4114-AA8C-F9BF6AA3B443}" srcOrd="0" destOrd="0" presId="urn:microsoft.com/office/officeart/2005/8/layout/radial4"/>
    <dgm:cxn modelId="{878E5C79-2A07-4D64-BAAE-46948D4D35B3}" type="presOf" srcId="{BD22E813-E6BF-420D-B87D-1EAF371EAE3A}" destId="{7604D998-3961-4D57-86B3-A45B433A4199}" srcOrd="0" destOrd="0" presId="urn:microsoft.com/office/officeart/2005/8/layout/radial4"/>
    <dgm:cxn modelId="{27283F04-31D1-4CD2-86AE-B28A2C2FE094}" srcId="{DCEC16A4-2B3C-4253-843B-16E3B0535C67}" destId="{9A5C3732-06AB-42A8-A1AA-2EECA583C901}" srcOrd="2" destOrd="0" parTransId="{C8440D38-E9A0-4635-805A-FAE36B302DD1}" sibTransId="{9663F6F1-BEF2-4BCC-8D41-F8CAEF975BAD}"/>
    <dgm:cxn modelId="{AF696DED-38C6-4C50-B029-0EC7567FBF52}" srcId="{DCEC16A4-2B3C-4253-843B-16E3B0535C67}" destId="{0754A00D-BEBB-4C84-BE49-7D51357A908E}" srcOrd="4" destOrd="0" parTransId="{CD8DE70F-1FFE-4420-810A-A29B69C55798}" sibTransId="{B87B533D-B5E3-40B2-833F-008F036F1534}"/>
    <dgm:cxn modelId="{6324208C-5106-400E-9A18-A578EE7CB8F3}" type="presOf" srcId="{8E89EE50-AB91-4A5B-AA86-8532B73728AC}" destId="{0BBA8D0F-0941-4FD1-8EE6-B4176F800F42}" srcOrd="0" destOrd="0" presId="urn:microsoft.com/office/officeart/2005/8/layout/radial4"/>
    <dgm:cxn modelId="{4B3B5E6E-EECF-49E2-BA4A-5607AA098E56}" type="presOf" srcId="{F5C959FD-9A84-4411-BCA5-86E124B8263A}" destId="{5E00D9EA-1355-4A45-8D97-1C7B3931DDF5}" srcOrd="0" destOrd="0" presId="urn:microsoft.com/office/officeart/2005/8/layout/radial4"/>
    <dgm:cxn modelId="{F9E92A0F-E022-4EBD-B426-038A9CB52D07}" srcId="{DCEC16A4-2B3C-4253-843B-16E3B0535C67}" destId="{8E89EE50-AB91-4A5B-AA86-8532B73728AC}" srcOrd="3" destOrd="0" parTransId="{F5C959FD-9A84-4411-BCA5-86E124B8263A}" sibTransId="{8960541E-0607-42B0-8130-52CC094609FB}"/>
    <dgm:cxn modelId="{52F3ABBD-6F3E-430B-83FC-05C07429C982}" type="presOf" srcId="{C8440D38-E9A0-4635-805A-FAE36B302DD1}" destId="{FAB7A544-8DD2-4DF4-B6E0-7F589E810FE8}" srcOrd="0" destOrd="0" presId="urn:microsoft.com/office/officeart/2005/8/layout/radial4"/>
    <dgm:cxn modelId="{59671D8D-9420-41D7-95D1-3914FEA043A6}" type="presOf" srcId="{9B963172-0FF3-4330-B84A-854B39FB6434}" destId="{D67D95F8-28E1-4720-9F6F-30428AFB42F5}" srcOrd="0" destOrd="0" presId="urn:microsoft.com/office/officeart/2005/8/layout/radial4"/>
    <dgm:cxn modelId="{980060A0-485D-4D5F-95F8-53E6D9A69339}" srcId="{DCEC16A4-2B3C-4253-843B-16E3B0535C67}" destId="{BD22E813-E6BF-420D-B87D-1EAF371EAE3A}" srcOrd="0" destOrd="0" parTransId="{24A85BC6-9FEF-4156-B2C5-CA660EB50D43}" sibTransId="{B21ABFBE-723D-4F12-8AB8-C475FC7F8E10}"/>
    <dgm:cxn modelId="{E4710F19-2E4E-4C67-B0E0-BDF329676B83}" srcId="{39362FE4-5AC6-439A-A6E5-250AB61C9DEE}" destId="{DCEC16A4-2B3C-4253-843B-16E3B0535C67}" srcOrd="0" destOrd="0" parTransId="{2B1AD0AE-61A8-42E5-BB38-7FB9EDAE0E29}" sibTransId="{B87CA153-C3DE-4105-9A72-1D4D0C8F4059}"/>
    <dgm:cxn modelId="{15AE3ECC-C8FD-4623-96FA-8CE8123D5B91}" type="presParOf" srcId="{3B30974C-FB0B-404E-80F1-1B7210C65075}" destId="{D5D873FC-1DE0-48FA-B67A-0E830E4CE6B9}" srcOrd="0" destOrd="0" presId="urn:microsoft.com/office/officeart/2005/8/layout/radial4"/>
    <dgm:cxn modelId="{84BA42F0-B8C5-4BEE-BB51-4940931C4AE2}" type="presParOf" srcId="{3B30974C-FB0B-404E-80F1-1B7210C65075}" destId="{9310AC09-D2B3-47A0-B436-C75BBCEA1C33}" srcOrd="1" destOrd="0" presId="urn:microsoft.com/office/officeart/2005/8/layout/radial4"/>
    <dgm:cxn modelId="{87D3C80B-7022-4B57-896E-2C4E10C01260}" type="presParOf" srcId="{3B30974C-FB0B-404E-80F1-1B7210C65075}" destId="{7604D998-3961-4D57-86B3-A45B433A4199}" srcOrd="2" destOrd="0" presId="urn:microsoft.com/office/officeart/2005/8/layout/radial4"/>
    <dgm:cxn modelId="{C7D741B4-BF24-42D7-BF12-004E2DB20CD0}" type="presParOf" srcId="{3B30974C-FB0B-404E-80F1-1B7210C65075}" destId="{D67D95F8-28E1-4720-9F6F-30428AFB42F5}" srcOrd="3" destOrd="0" presId="urn:microsoft.com/office/officeart/2005/8/layout/radial4"/>
    <dgm:cxn modelId="{2D00BDED-3DDE-474C-B74A-BD146F92EF28}" type="presParOf" srcId="{3B30974C-FB0B-404E-80F1-1B7210C65075}" destId="{920FE410-4AEB-4F09-9133-54626A374BE7}" srcOrd="4" destOrd="0" presId="urn:microsoft.com/office/officeart/2005/8/layout/radial4"/>
    <dgm:cxn modelId="{DC399E26-345C-4012-9261-8D4797A9AD55}" type="presParOf" srcId="{3B30974C-FB0B-404E-80F1-1B7210C65075}" destId="{FAB7A544-8DD2-4DF4-B6E0-7F589E810FE8}" srcOrd="5" destOrd="0" presId="urn:microsoft.com/office/officeart/2005/8/layout/radial4"/>
    <dgm:cxn modelId="{D6A94EB2-C8B9-4271-8D24-948A2DB3A65F}" type="presParOf" srcId="{3B30974C-FB0B-404E-80F1-1B7210C65075}" destId="{C8CEB98F-D158-4114-AA8C-F9BF6AA3B443}" srcOrd="6" destOrd="0" presId="urn:microsoft.com/office/officeart/2005/8/layout/radial4"/>
    <dgm:cxn modelId="{2BB24AA3-774F-4CD5-A8AA-48B3F0939A21}" type="presParOf" srcId="{3B30974C-FB0B-404E-80F1-1B7210C65075}" destId="{5E00D9EA-1355-4A45-8D97-1C7B3931DDF5}" srcOrd="7" destOrd="0" presId="urn:microsoft.com/office/officeart/2005/8/layout/radial4"/>
    <dgm:cxn modelId="{7BDE29CF-ED4D-4D5C-B1E3-F413D642FD99}" type="presParOf" srcId="{3B30974C-FB0B-404E-80F1-1B7210C65075}" destId="{0BBA8D0F-0941-4FD1-8EE6-B4176F800F42}" srcOrd="8" destOrd="0" presId="urn:microsoft.com/office/officeart/2005/8/layout/radial4"/>
    <dgm:cxn modelId="{6721CD8B-BBC2-4E6D-A804-2F7AA80ACA68}" type="presParOf" srcId="{3B30974C-FB0B-404E-80F1-1B7210C65075}" destId="{FA42F36E-FC6E-4B9B-9F2C-DA7CA40CB893}" srcOrd="9" destOrd="0" presId="urn:microsoft.com/office/officeart/2005/8/layout/radial4"/>
    <dgm:cxn modelId="{EB586468-4505-46B7-95F2-652989E3B859}" type="presParOf" srcId="{3B30974C-FB0B-404E-80F1-1B7210C65075}" destId="{AF668C5D-1096-4885-8904-19471DFAB22B}" srcOrd="10" destOrd="0" presId="urn:microsoft.com/office/officeart/2005/8/layout/radial4"/>
    <dgm:cxn modelId="{FD454B63-4F0C-4340-82B2-C1D22A481D99}" type="presParOf" srcId="{3B30974C-FB0B-404E-80F1-1B7210C65075}" destId="{A40C37AD-5805-4AF1-B450-D268DCFC131F}" srcOrd="11" destOrd="0" presId="urn:microsoft.com/office/officeart/2005/8/layout/radial4"/>
    <dgm:cxn modelId="{46ED52DF-48B6-44D3-9E95-14055F09186B}" type="presParOf" srcId="{3B30974C-FB0B-404E-80F1-1B7210C65075}" destId="{E39AACA0-CCF7-49EA-84C1-D8B35C290E1F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873FC-1DE0-48FA-B67A-0E830E4CE6B9}">
      <dsp:nvSpPr>
        <dsp:cNvPr id="0" name=""/>
        <dsp:cNvSpPr/>
      </dsp:nvSpPr>
      <dsp:spPr>
        <a:xfrm>
          <a:off x="3125591" y="2651949"/>
          <a:ext cx="2172798" cy="2172798"/>
        </a:xfrm>
        <a:prstGeom prst="ellipse">
          <a:avLst/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Acidente</a:t>
          </a:r>
          <a:r>
            <a:rPr lang="en-US" sz="3100" kern="1200" dirty="0" smtClean="0"/>
            <a:t> do </a:t>
          </a:r>
          <a:r>
            <a:rPr lang="en-US" sz="3100" kern="1200" dirty="0" err="1" smtClean="0"/>
            <a:t>Trabalho</a:t>
          </a:r>
          <a:endParaRPr lang="en-US" sz="3100" kern="1200" dirty="0"/>
        </a:p>
      </dsp:txBody>
      <dsp:txXfrm>
        <a:off x="3443790" y="2970148"/>
        <a:ext cx="1536400" cy="1536400"/>
      </dsp:txXfrm>
    </dsp:sp>
    <dsp:sp modelId="{9310AC09-D2B3-47A0-B436-C75BBCEA1C33}">
      <dsp:nvSpPr>
        <dsp:cNvPr id="0" name=""/>
        <dsp:cNvSpPr/>
      </dsp:nvSpPr>
      <dsp:spPr>
        <a:xfrm rot="10800000">
          <a:off x="922265" y="3428725"/>
          <a:ext cx="2082142" cy="6192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7604D998-3961-4D57-86B3-A45B433A4199}">
      <dsp:nvSpPr>
        <dsp:cNvPr id="0" name=""/>
        <dsp:cNvSpPr/>
      </dsp:nvSpPr>
      <dsp:spPr>
        <a:xfrm>
          <a:off x="161786" y="3129965"/>
          <a:ext cx="1520959" cy="1216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TRABALHO</a:t>
          </a:r>
          <a:endParaRPr lang="en-US" sz="1800" b="1" kern="1200" dirty="0"/>
        </a:p>
      </dsp:txBody>
      <dsp:txXfrm>
        <a:off x="197424" y="3165603"/>
        <a:ext cx="1449683" cy="1145491"/>
      </dsp:txXfrm>
    </dsp:sp>
    <dsp:sp modelId="{D67D95F8-28E1-4720-9F6F-30428AFB42F5}">
      <dsp:nvSpPr>
        <dsp:cNvPr id="0" name=""/>
        <dsp:cNvSpPr/>
      </dsp:nvSpPr>
      <dsp:spPr>
        <a:xfrm rot="12584610">
          <a:off x="1166261" y="2298431"/>
          <a:ext cx="2135209" cy="6192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920FE410-4AEB-4F09-9133-54626A374BE7}">
      <dsp:nvSpPr>
        <dsp:cNvPr id="0" name=""/>
        <dsp:cNvSpPr/>
      </dsp:nvSpPr>
      <dsp:spPr>
        <a:xfrm>
          <a:off x="546433" y="1470014"/>
          <a:ext cx="1520959" cy="1216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CIVIL</a:t>
          </a:r>
          <a:endParaRPr lang="en-US" sz="1300" b="1" kern="1200" dirty="0"/>
        </a:p>
      </dsp:txBody>
      <dsp:txXfrm>
        <a:off x="582071" y="1505652"/>
        <a:ext cx="1449683" cy="1145491"/>
      </dsp:txXfrm>
    </dsp:sp>
    <dsp:sp modelId="{FAB7A544-8DD2-4DF4-B6E0-7F589E810FE8}">
      <dsp:nvSpPr>
        <dsp:cNvPr id="0" name=""/>
        <dsp:cNvSpPr/>
      </dsp:nvSpPr>
      <dsp:spPr>
        <a:xfrm rot="14896782">
          <a:off x="2286599" y="1301450"/>
          <a:ext cx="2155945" cy="6192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C8CEB98F-D158-4114-AA8C-F9BF6AA3B443}">
      <dsp:nvSpPr>
        <dsp:cNvPr id="0" name=""/>
        <dsp:cNvSpPr/>
      </dsp:nvSpPr>
      <dsp:spPr>
        <a:xfrm>
          <a:off x="1913205" y="1252"/>
          <a:ext cx="2104870" cy="1216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ADMINISTRATIVO</a:t>
          </a:r>
          <a:endParaRPr lang="en-US" sz="1300" b="1" kern="1200" dirty="0"/>
        </a:p>
      </dsp:txBody>
      <dsp:txXfrm>
        <a:off x="1948843" y="36890"/>
        <a:ext cx="2033594" cy="1145491"/>
      </dsp:txXfrm>
    </dsp:sp>
    <dsp:sp modelId="{5E00D9EA-1355-4A45-8D97-1C7B3931DDF5}">
      <dsp:nvSpPr>
        <dsp:cNvPr id="0" name=""/>
        <dsp:cNvSpPr/>
      </dsp:nvSpPr>
      <dsp:spPr>
        <a:xfrm rot="17456130">
          <a:off x="3957321" y="1298892"/>
          <a:ext cx="2138971" cy="6192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0BBA8D0F-0941-4FD1-8EE6-B4176F800F42}">
      <dsp:nvSpPr>
        <dsp:cNvPr id="0" name=""/>
        <dsp:cNvSpPr/>
      </dsp:nvSpPr>
      <dsp:spPr>
        <a:xfrm>
          <a:off x="4253403" y="1251"/>
          <a:ext cx="2311097" cy="1216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TRIBUTÁRIO</a:t>
          </a:r>
          <a:endParaRPr lang="en-US" sz="1400" b="1" kern="1200" dirty="0"/>
        </a:p>
      </dsp:txBody>
      <dsp:txXfrm>
        <a:off x="4289041" y="36889"/>
        <a:ext cx="2239821" cy="1145491"/>
      </dsp:txXfrm>
    </dsp:sp>
    <dsp:sp modelId="{FA42F36E-FC6E-4B9B-9F2C-DA7CA40CB893}">
      <dsp:nvSpPr>
        <dsp:cNvPr id="0" name=""/>
        <dsp:cNvSpPr/>
      </dsp:nvSpPr>
      <dsp:spPr>
        <a:xfrm rot="19782504">
          <a:off x="5110236" y="2258115"/>
          <a:ext cx="2211375" cy="6192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AF668C5D-1096-4885-8904-19471DFAB22B}">
      <dsp:nvSpPr>
        <dsp:cNvPr id="0" name=""/>
        <dsp:cNvSpPr/>
      </dsp:nvSpPr>
      <dsp:spPr>
        <a:xfrm>
          <a:off x="6410171" y="1401646"/>
          <a:ext cx="1520959" cy="1216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PENAL</a:t>
          </a:r>
          <a:endParaRPr lang="en-US" sz="1400" b="1" kern="1200" dirty="0"/>
        </a:p>
      </dsp:txBody>
      <dsp:txXfrm>
        <a:off x="6445809" y="1437284"/>
        <a:ext cx="1449683" cy="1145491"/>
      </dsp:txXfrm>
    </dsp:sp>
    <dsp:sp modelId="{A40C37AD-5805-4AF1-B450-D268DCFC131F}">
      <dsp:nvSpPr>
        <dsp:cNvPr id="0" name=""/>
        <dsp:cNvSpPr/>
      </dsp:nvSpPr>
      <dsp:spPr>
        <a:xfrm>
          <a:off x="5419573" y="3428725"/>
          <a:ext cx="2082142" cy="619247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E39AACA0-CCF7-49EA-84C1-D8B35C290E1F}">
      <dsp:nvSpPr>
        <dsp:cNvPr id="0" name=""/>
        <dsp:cNvSpPr/>
      </dsp:nvSpPr>
      <dsp:spPr>
        <a:xfrm>
          <a:off x="6379993" y="3129965"/>
          <a:ext cx="2243445" cy="1216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PREVIDENCIÁRIO</a:t>
          </a:r>
          <a:endParaRPr lang="en-US" sz="1400" b="1" kern="1200" dirty="0"/>
        </a:p>
      </dsp:txBody>
      <dsp:txXfrm>
        <a:off x="6415631" y="3165603"/>
        <a:ext cx="2172169" cy="1145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70338-4D32-42C2-91D3-0DAEE3E39758}" type="datetimeFigureOut">
              <a:rPr lang="pt-BR" smtClean="0"/>
              <a:t>27/04/2016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1990" y="4779486"/>
            <a:ext cx="545592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02B17-A696-4ECC-9A31-66FBBBD65E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70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02B17-A696-4ECC-9A31-66FBBBD65EE4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5945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02B17-A696-4ECC-9A31-66FBBBD65EE4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1879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02B17-A696-4ECC-9A31-66FBBBD65EE4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3162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2475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44C-7C95-40A8-AB00-806437D5DE97}" type="datetime1">
              <a:rPr lang="pt-BR" smtClean="0"/>
              <a:t>27/04/2016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3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C269-6005-444F-A7C7-B4E6F269B15C}" type="datetime1">
              <a:rPr lang="pt-BR" smtClean="0"/>
              <a:t>27/04/2016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3966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F71A-D6D6-48C5-8A87-68111F7EC09A}" type="datetime1">
              <a:rPr lang="pt-BR" smtClean="0"/>
              <a:t>27/04/2016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89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916836"/>
            <a:ext cx="8784975" cy="482453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47E8-8504-427E-AE74-7D829954C569}" type="datetime1">
              <a:rPr lang="pt-BR" smtClean="0"/>
              <a:t>27/04/2016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46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40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2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91" y="4074178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2475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4676B-A74D-42F8-B814-EA202BC950F8}" type="datetime1">
              <a:rPr lang="pt-BR" smtClean="0"/>
              <a:t>27/04/2016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200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A937-AB2A-4C02-95FF-45DA16B37988}" type="datetime1">
              <a:rPr lang="pt-BR" smtClean="0"/>
              <a:t>27/04/2016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1350" b="0">
                <a:solidFill>
                  <a:schemeClr val="tx2"/>
                </a:solidFill>
                <a:latin typeface="+mj-lt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4" y="3429004"/>
            <a:ext cx="3820055" cy="2697163"/>
          </a:xfrm>
        </p:spPr>
        <p:txBody>
          <a:bodyPr/>
          <a:lstStyle>
            <a:lvl1pPr>
              <a:defRPr sz="1125"/>
            </a:lvl1pPr>
            <a:lvl2pPr>
              <a:defRPr sz="1013"/>
            </a:lvl2pPr>
            <a:lvl3pPr>
              <a:defRPr sz="900"/>
            </a:lvl3pPr>
            <a:lvl4pPr>
              <a:defRPr sz="788"/>
            </a:lvl4pPr>
            <a:lvl5pPr>
              <a:defRPr sz="788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1350" b="0" i="0">
                <a:solidFill>
                  <a:schemeClr val="tx2"/>
                </a:solidFill>
                <a:latin typeface="+mj-lt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4"/>
            <a:ext cx="3822192" cy="2697163"/>
          </a:xfrm>
        </p:spPr>
        <p:txBody>
          <a:bodyPr/>
          <a:lstStyle>
            <a:lvl1pPr>
              <a:defRPr sz="1125"/>
            </a:lvl1pPr>
            <a:lvl2pPr>
              <a:defRPr sz="1013"/>
            </a:lvl2pPr>
            <a:lvl3pPr>
              <a:defRPr sz="900"/>
            </a:lvl3pPr>
            <a:lvl4pPr>
              <a:defRPr sz="788"/>
            </a:lvl4pPr>
            <a:lvl5pPr>
              <a:defRPr sz="788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C202-6B8C-4EF9-BFD9-4A03429FBFE1}" type="datetime1">
              <a:rPr lang="pt-BR" smtClean="0"/>
              <a:t>27/04/2016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674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9B08-20DF-464C-B128-0AC7D9A24F4B}" type="datetime1">
              <a:rPr lang="pt-BR" smtClean="0"/>
              <a:t>27/04/2016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26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E696E-0C8A-4820-86C9-6C596DF1EA3F}" type="datetime1">
              <a:rPr lang="pt-BR" smtClean="0"/>
              <a:t>27/04/2016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526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27BC-F622-4DC5-90EA-997181A903A1}" type="datetime1">
              <a:rPr lang="pt-BR" smtClean="0"/>
              <a:t>27/04/2016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4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338"/>
              </a:spcAft>
              <a:buNone/>
              <a:defRPr sz="1013">
                <a:solidFill>
                  <a:schemeClr val="tx2"/>
                </a:solidFill>
              </a:defRPr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1238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1125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013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9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900">
                <a:solidFill>
                  <a:schemeClr val="tx2"/>
                </a:solidFill>
              </a:defRPr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65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7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1575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5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013">
                <a:solidFill>
                  <a:srgbClr val="FFFFFF"/>
                </a:solidFill>
              </a:defRPr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28ED-4BA5-46CC-9307-CBC82EF375C0}" type="datetime1">
              <a:rPr lang="pt-BR" smtClean="0"/>
              <a:t>27/04/2016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483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1"/>
            <a:ext cx="8695944" cy="1256184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194113" y="1124744"/>
            <a:ext cx="8723376" cy="529316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8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3">
                <a:solidFill>
                  <a:schemeClr val="tx2"/>
                </a:solidFill>
              </a:defRPr>
            </a:lvl1pPr>
          </a:lstStyle>
          <a:p>
            <a:fld id="{E255420C-2CA5-4C85-AA80-D9B729D02692}" type="datetime1">
              <a:rPr lang="pt-BR" smtClean="0"/>
              <a:t>27/04/2016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" y="6250168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3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167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3">
                <a:solidFill>
                  <a:schemeClr val="tx2"/>
                </a:solidFill>
              </a:defRPr>
            </a:lvl1pPr>
          </a:lstStyle>
          <a:p>
            <a:fld id="{CF71BFAC-C5F5-47CD-8330-CB86A5ED32DA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3" y="1484785"/>
            <a:ext cx="8671336" cy="4641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0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2" r:id="rId1"/>
    <p:sldLayoutId id="2147484203" r:id="rId2"/>
    <p:sldLayoutId id="2147484204" r:id="rId3"/>
    <p:sldLayoutId id="2147484205" r:id="rId4"/>
    <p:sldLayoutId id="2147484206" r:id="rId5"/>
    <p:sldLayoutId id="2147484207" r:id="rId6"/>
    <p:sldLayoutId id="2147484208" r:id="rId7"/>
    <p:sldLayoutId id="2147484209" r:id="rId8"/>
    <p:sldLayoutId id="2147484210" r:id="rId9"/>
    <p:sldLayoutId id="2147484211" r:id="rId10"/>
    <p:sldLayoutId id="214748421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514350" rtl="0" eaLnBrk="1" latinLnBrk="0" hangingPunct="1">
        <a:spcBef>
          <a:spcPct val="0"/>
        </a:spcBef>
        <a:buNone/>
        <a:defRPr sz="2475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54305" indent="-154305" algn="l" defTabSz="51435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350" kern="1200">
          <a:solidFill>
            <a:schemeClr val="tx2"/>
          </a:solidFill>
          <a:latin typeface="+mn-lt"/>
          <a:ea typeface="+mn-ea"/>
          <a:cs typeface="+mn-cs"/>
        </a:defRPr>
      </a:lvl1pPr>
      <a:lvl2pPr marL="324148" indent="-154305" algn="l" defTabSz="51435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238" kern="1200">
          <a:solidFill>
            <a:schemeClr val="tx2"/>
          </a:solidFill>
          <a:latin typeface="+mn-lt"/>
          <a:ea typeface="+mn-ea"/>
          <a:cs typeface="+mn-cs"/>
        </a:defRPr>
      </a:lvl2pPr>
      <a:lvl3pPr marL="481310" indent="-128588" algn="l" defTabSz="51435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125" kern="1200">
          <a:solidFill>
            <a:schemeClr val="tx2"/>
          </a:solidFill>
          <a:latin typeface="+mn-lt"/>
          <a:ea typeface="+mn-ea"/>
          <a:cs typeface="+mn-cs"/>
        </a:defRPr>
      </a:lvl3pPr>
      <a:lvl4pPr marL="642938" indent="-128588" algn="l" defTabSz="51435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013" kern="1200">
          <a:solidFill>
            <a:schemeClr val="tx2"/>
          </a:solidFill>
          <a:latin typeface="+mn-lt"/>
          <a:ea typeface="+mn-ea"/>
          <a:cs typeface="+mn-cs"/>
        </a:defRPr>
      </a:lvl4pPr>
      <a:lvl5pPr marL="822960" indent="-128588" algn="l" defTabSz="51435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002983" indent="-128588" algn="l" defTabSz="514350" rtl="0" eaLnBrk="1" latinLnBrk="0" hangingPunct="1">
        <a:spcBef>
          <a:spcPts val="216"/>
        </a:spcBef>
        <a:buClr>
          <a:schemeClr val="accent1"/>
        </a:buClr>
        <a:buFont typeface="Symbol" pitchFamily="18" charset="2"/>
        <a:buChar char="*"/>
        <a:defRPr sz="788" kern="1200">
          <a:solidFill>
            <a:schemeClr val="tx2"/>
          </a:solidFill>
          <a:latin typeface="+mn-lt"/>
          <a:ea typeface="+mn-ea"/>
          <a:cs typeface="+mn-cs"/>
        </a:defRPr>
      </a:lvl6pPr>
      <a:lvl7pPr marL="1183005" indent="-128588" algn="l" defTabSz="514350" rtl="0" eaLnBrk="1" latinLnBrk="0" hangingPunct="1">
        <a:spcBef>
          <a:spcPts val="216"/>
        </a:spcBef>
        <a:buClr>
          <a:schemeClr val="accent1"/>
        </a:buClr>
        <a:buFont typeface="Symbol" pitchFamily="18" charset="2"/>
        <a:buChar char="*"/>
        <a:defRPr sz="788" kern="1200">
          <a:solidFill>
            <a:schemeClr val="tx2"/>
          </a:solidFill>
          <a:latin typeface="+mn-lt"/>
          <a:ea typeface="+mn-ea"/>
          <a:cs typeface="+mn-cs"/>
        </a:defRPr>
      </a:lvl7pPr>
      <a:lvl8pPr marL="1363028" indent="-128588" algn="l" defTabSz="514350" rtl="0" eaLnBrk="1" latinLnBrk="0" hangingPunct="1">
        <a:spcBef>
          <a:spcPts val="216"/>
        </a:spcBef>
        <a:buClr>
          <a:schemeClr val="accent1"/>
        </a:buClr>
        <a:buFont typeface="Symbol" pitchFamily="18" charset="2"/>
        <a:buChar char="*"/>
        <a:defRPr sz="788" kern="1200">
          <a:solidFill>
            <a:schemeClr val="tx2"/>
          </a:solidFill>
          <a:latin typeface="+mn-lt"/>
          <a:ea typeface="+mn-ea"/>
          <a:cs typeface="+mn-cs"/>
        </a:defRPr>
      </a:lvl8pPr>
      <a:lvl9pPr marL="1543050" indent="-128588" algn="l" defTabSz="514350" rtl="0" eaLnBrk="1" latinLnBrk="0" hangingPunct="1">
        <a:spcBef>
          <a:spcPts val="216"/>
        </a:spcBef>
        <a:buClr>
          <a:schemeClr val="accent1"/>
        </a:buClr>
        <a:buFont typeface="Symbol" pitchFamily="18" charset="2"/>
        <a:buChar char="*"/>
        <a:defRPr sz="788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9B32.3C1452D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Microsoft_Excel_97-2003_Worksheet1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06582" y="2241564"/>
            <a:ext cx="7772400" cy="1343690"/>
          </a:xfrm>
        </p:spPr>
        <p:txBody>
          <a:bodyPr>
            <a:normAutofit fontScale="90000"/>
          </a:bodyPr>
          <a:lstStyle/>
          <a:p>
            <a:r>
              <a:rPr lang="pt-BR" sz="4000" b="1" dirty="0" smtClean="0"/>
              <a:t>AÇÕES REGRESSIVAS ACIDENTÁRIAS</a:t>
            </a:r>
            <a:br>
              <a:rPr lang="pt-BR" sz="4000" b="1" dirty="0" smtClean="0"/>
            </a:br>
            <a:r>
              <a:rPr lang="pt-BR" sz="4000" b="1" dirty="0" smtClean="0"/>
              <a:t>passado, presente e futuro</a:t>
            </a:r>
            <a:endParaRPr lang="pt-BR" sz="2200" b="1" i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2667328" y="4420540"/>
            <a:ext cx="3850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bg1"/>
                </a:solidFill>
                <a:latin typeface="+mj-lt"/>
              </a:rPr>
              <a:t>Fernando Maciel</a:t>
            </a:r>
          </a:p>
          <a:p>
            <a:pPr algn="ctr"/>
            <a:r>
              <a:rPr lang="pt-BR" b="1" dirty="0" smtClean="0">
                <a:solidFill>
                  <a:schemeClr val="bg1"/>
                </a:solidFill>
                <a:latin typeface="+mj-lt"/>
              </a:rPr>
              <a:t>Procurador Federal</a:t>
            </a:r>
          </a:p>
          <a:p>
            <a:pPr algn="ctr"/>
            <a:r>
              <a:rPr lang="pt-BR" b="1" dirty="0" smtClean="0">
                <a:solidFill>
                  <a:schemeClr val="bg1"/>
                </a:solidFill>
                <a:latin typeface="+mj-lt"/>
              </a:rPr>
              <a:t>Coordenador da ETR-Regressivas</a:t>
            </a:r>
          </a:p>
        </p:txBody>
      </p:sp>
      <p:pic>
        <p:nvPicPr>
          <p:cNvPr id="5" name="Imagem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48" y="5642791"/>
            <a:ext cx="1371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477981" y="342899"/>
            <a:ext cx="61825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SEMINÁRIO DO DIA NACIONAL EM MEMÓRIA DAS VÍTIMAS DE ACIDENTES E DOENÇAS DO TRABALHO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094" y="342899"/>
            <a:ext cx="2045022" cy="115689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3646715" y="5976253"/>
            <a:ext cx="2015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bg2">
                    <a:lumMod val="25000"/>
                  </a:schemeClr>
                </a:solidFill>
              </a:rPr>
              <a:t>Brasília-DF</a:t>
            </a:r>
          </a:p>
          <a:p>
            <a:pPr algn="ctr"/>
            <a:r>
              <a:rPr lang="pt-BR" b="1" dirty="0" smtClean="0">
                <a:solidFill>
                  <a:schemeClr val="bg2">
                    <a:lumMod val="25000"/>
                  </a:schemeClr>
                </a:solidFill>
              </a:rPr>
              <a:t>28 de Abril de 2016</a:t>
            </a:r>
            <a:endParaRPr lang="pt-BR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3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4824535"/>
          </a:xfrm>
        </p:spPr>
        <p:txBody>
          <a:bodyPr>
            <a:normAutofit lnSpcReduction="10000"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/>
              <a:t>2</a:t>
            </a:r>
            <a:r>
              <a:rPr lang="en-GB" sz="3600" dirty="0" smtClean="0"/>
              <a:t>) </a:t>
            </a:r>
            <a:r>
              <a:rPr lang="en-GB" sz="3600" b="1" u="sng" dirty="0" err="1" smtClean="0"/>
              <a:t>Fundamento</a:t>
            </a:r>
            <a:r>
              <a:rPr lang="en-GB" sz="3600" b="1" u="sng" dirty="0" smtClean="0"/>
              <a:t> </a:t>
            </a:r>
            <a:r>
              <a:rPr lang="en-GB" sz="3600" b="1" u="sng" dirty="0" err="1" smtClean="0"/>
              <a:t>normativo</a:t>
            </a:r>
            <a:r>
              <a:rPr lang="en-GB" sz="3600" dirty="0" smtClean="0"/>
              <a:t>: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500" dirty="0" smtClean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 smtClean="0"/>
              <a:t>2.2) Legal: </a:t>
            </a:r>
            <a:r>
              <a:rPr lang="en-GB" sz="3200" dirty="0" smtClean="0"/>
              <a:t>Art</a:t>
            </a:r>
            <a:r>
              <a:rPr lang="en-GB" sz="3200" dirty="0"/>
              <a:t>. 120 da Lei 8.213/91</a:t>
            </a:r>
            <a:r>
              <a:rPr lang="en-GB" sz="3200" dirty="0" smtClean="0"/>
              <a:t>*: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3200" dirty="0"/>
          </a:p>
          <a:p>
            <a:pPr marL="96838" indent="0" algn="just">
              <a:spcBef>
                <a:spcPts val="700"/>
              </a:spcBef>
              <a:buNone/>
              <a:defRPr/>
            </a:pPr>
            <a:r>
              <a:rPr lang="en-GB" sz="2800" dirty="0" smtClean="0"/>
              <a:t>Nos </a:t>
            </a:r>
            <a:r>
              <a:rPr lang="en-GB" sz="2800" dirty="0" err="1"/>
              <a:t>casos</a:t>
            </a:r>
            <a:r>
              <a:rPr lang="en-GB" sz="2800" dirty="0"/>
              <a:t> de </a:t>
            </a:r>
            <a:r>
              <a:rPr lang="en-GB" sz="2800" dirty="0" err="1"/>
              <a:t>negligência</a:t>
            </a:r>
            <a:r>
              <a:rPr lang="en-GB" sz="2800" dirty="0"/>
              <a:t> </a:t>
            </a:r>
            <a:r>
              <a:rPr lang="en-GB" sz="2800" dirty="0" err="1"/>
              <a:t>quanto</a:t>
            </a:r>
            <a:r>
              <a:rPr lang="en-GB" sz="2800" dirty="0"/>
              <a:t> </a:t>
            </a:r>
            <a:r>
              <a:rPr lang="en-GB" sz="2800" dirty="0" err="1"/>
              <a:t>às</a:t>
            </a:r>
            <a:r>
              <a:rPr lang="en-GB" sz="2800" dirty="0"/>
              <a:t> </a:t>
            </a:r>
            <a:r>
              <a:rPr lang="en-GB" sz="2800" dirty="0" err="1"/>
              <a:t>normas</a:t>
            </a:r>
            <a:r>
              <a:rPr lang="en-GB" sz="2800" dirty="0"/>
              <a:t> </a:t>
            </a:r>
            <a:r>
              <a:rPr lang="en-GB" sz="2800" dirty="0" err="1"/>
              <a:t>padrão</a:t>
            </a:r>
            <a:r>
              <a:rPr lang="en-GB" sz="2800" dirty="0"/>
              <a:t> de </a:t>
            </a:r>
            <a:r>
              <a:rPr lang="en-GB" sz="2800" dirty="0" err="1"/>
              <a:t>segurança</a:t>
            </a:r>
            <a:r>
              <a:rPr lang="en-GB" sz="2800" dirty="0"/>
              <a:t> e </a:t>
            </a:r>
            <a:r>
              <a:rPr lang="en-GB" sz="2800" dirty="0" err="1"/>
              <a:t>higiene</a:t>
            </a:r>
            <a:r>
              <a:rPr lang="en-GB" sz="2800" dirty="0"/>
              <a:t> do </a:t>
            </a:r>
            <a:r>
              <a:rPr lang="en-GB" sz="2800" dirty="0" err="1"/>
              <a:t>trabalho</a:t>
            </a:r>
            <a:r>
              <a:rPr lang="en-GB" sz="2800" dirty="0"/>
              <a:t> </a:t>
            </a:r>
            <a:r>
              <a:rPr lang="en-GB" sz="2800" dirty="0" err="1"/>
              <a:t>indicadas</a:t>
            </a:r>
            <a:r>
              <a:rPr lang="en-GB" sz="2800" dirty="0"/>
              <a:t> para a </a:t>
            </a:r>
            <a:r>
              <a:rPr lang="en-GB" sz="2800" dirty="0" err="1"/>
              <a:t>proteção</a:t>
            </a:r>
            <a:r>
              <a:rPr lang="en-GB" sz="2800" dirty="0"/>
              <a:t> individual e </a:t>
            </a:r>
            <a:r>
              <a:rPr lang="en-GB" sz="2800" dirty="0" err="1"/>
              <a:t>coletiva</a:t>
            </a:r>
            <a:r>
              <a:rPr lang="en-GB" sz="2800" dirty="0"/>
              <a:t>, a </a:t>
            </a:r>
            <a:r>
              <a:rPr lang="en-GB" sz="2800" dirty="0" err="1"/>
              <a:t>Previdência</a:t>
            </a:r>
            <a:r>
              <a:rPr lang="en-GB" sz="2800" dirty="0"/>
              <a:t> Social </a:t>
            </a:r>
            <a:r>
              <a:rPr lang="en-GB" sz="2800" dirty="0" err="1"/>
              <a:t>proporá</a:t>
            </a:r>
            <a:r>
              <a:rPr lang="en-GB" sz="2800" dirty="0"/>
              <a:t>** AÇÃO REGRESSIVA contra </a:t>
            </a:r>
            <a:r>
              <a:rPr lang="en-GB" sz="2800" dirty="0" err="1"/>
              <a:t>os</a:t>
            </a:r>
            <a:r>
              <a:rPr lang="en-GB" sz="2800" dirty="0"/>
              <a:t> </a:t>
            </a:r>
            <a:r>
              <a:rPr lang="en-GB" sz="2800" dirty="0" err="1" smtClean="0"/>
              <a:t>responsáveis</a:t>
            </a:r>
            <a:r>
              <a:rPr lang="en-GB" sz="2800" dirty="0" smtClean="0"/>
              <a:t>.</a:t>
            </a:r>
            <a:endParaRPr lang="en-GB" sz="2800" dirty="0"/>
          </a:p>
          <a:p>
            <a:pPr marL="96838" indent="0" algn="just">
              <a:spcBef>
                <a:spcPts val="700"/>
              </a:spcBef>
              <a:buNone/>
              <a:defRPr/>
            </a:pPr>
            <a:endParaRPr lang="en-GB" sz="2800" dirty="0"/>
          </a:p>
          <a:p>
            <a:pPr marL="96838" indent="0" algn="just">
              <a:spcBef>
                <a:spcPts val="700"/>
              </a:spcBef>
              <a:buNone/>
              <a:defRPr/>
            </a:pPr>
            <a:r>
              <a:rPr lang="en-GB" sz="2800" dirty="0"/>
              <a:t>(*) </a:t>
            </a:r>
            <a:r>
              <a:rPr lang="en-GB" sz="2800" dirty="0" err="1"/>
              <a:t>Existe</a:t>
            </a:r>
            <a:r>
              <a:rPr lang="en-GB" sz="2800" dirty="0"/>
              <a:t> </a:t>
            </a:r>
            <a:r>
              <a:rPr lang="en-GB" sz="2800" dirty="0" err="1"/>
              <a:t>desde</a:t>
            </a:r>
            <a:r>
              <a:rPr lang="en-GB" sz="2800" dirty="0"/>
              <a:t> 1991 = 25 </a:t>
            </a:r>
            <a:r>
              <a:rPr lang="en-GB" sz="2800" dirty="0" err="1"/>
              <a:t>anos</a:t>
            </a:r>
            <a:endParaRPr lang="en-GB" sz="2800" dirty="0"/>
          </a:p>
          <a:p>
            <a:pPr marL="96838" indent="0" algn="just">
              <a:spcBef>
                <a:spcPts val="700"/>
              </a:spcBef>
              <a:buNone/>
              <a:defRPr/>
            </a:pPr>
            <a:r>
              <a:rPr lang="en-GB" sz="2800" dirty="0"/>
              <a:t>(**) </a:t>
            </a:r>
            <a:r>
              <a:rPr lang="en-GB" sz="2800" dirty="0" err="1"/>
              <a:t>Não</a:t>
            </a:r>
            <a:r>
              <a:rPr lang="en-GB" sz="2800" dirty="0"/>
              <a:t> é </a:t>
            </a:r>
            <a:r>
              <a:rPr lang="en-GB" sz="2800" dirty="0" err="1"/>
              <a:t>uma</a:t>
            </a:r>
            <a:r>
              <a:rPr lang="en-GB" sz="2800" dirty="0"/>
              <a:t> </a:t>
            </a:r>
            <a:r>
              <a:rPr lang="en-GB" sz="2800" dirty="0" err="1"/>
              <a:t>faculdade</a:t>
            </a:r>
            <a:r>
              <a:rPr lang="en-GB" sz="2800" dirty="0"/>
              <a:t>, mas sim um </a:t>
            </a:r>
            <a:r>
              <a:rPr lang="en-GB" sz="2800" dirty="0" err="1"/>
              <a:t>dever</a:t>
            </a:r>
            <a:r>
              <a:rPr lang="en-GB" sz="2800" dirty="0"/>
              <a:t> do INSS</a:t>
            </a:r>
            <a:endParaRPr lang="en-US" sz="3200" u="sng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10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89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4824535"/>
          </a:xfrm>
        </p:spPr>
        <p:txBody>
          <a:bodyPr>
            <a:normAutofit fontScale="92500" lnSpcReduction="10000"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 smtClean="0"/>
              <a:t>3) </a:t>
            </a:r>
            <a:r>
              <a:rPr lang="en-GB" sz="3600" b="1" u="sng" dirty="0" err="1" smtClean="0"/>
              <a:t>Objetivos</a:t>
            </a:r>
            <a:r>
              <a:rPr lang="en-GB" sz="3600" dirty="0" smtClean="0"/>
              <a:t>: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500" dirty="0" smtClean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 smtClean="0"/>
              <a:t>3.2) </a:t>
            </a:r>
            <a:r>
              <a:rPr lang="en-GB" sz="3600" dirty="0" err="1" smtClean="0"/>
              <a:t>Implícito</a:t>
            </a:r>
            <a:r>
              <a:rPr lang="en-GB" sz="3600" dirty="0" smtClean="0"/>
              <a:t>: </a:t>
            </a:r>
            <a:r>
              <a:rPr lang="pt-BR" sz="2800" dirty="0" smtClean="0"/>
              <a:t>prevenir </a:t>
            </a:r>
            <a:r>
              <a:rPr lang="pt-BR" sz="2800" dirty="0"/>
              <a:t>a ocorrência de futuros acidentes do </a:t>
            </a:r>
            <a:r>
              <a:rPr lang="pt-BR" sz="2800" dirty="0" smtClean="0"/>
              <a:t>trabalho</a:t>
            </a:r>
          </a:p>
          <a:p>
            <a:pPr marL="417149" indent="-292004" algn="ctr">
              <a:spcBef>
                <a:spcPts val="456"/>
              </a:spcBef>
              <a:buNone/>
              <a:defRPr/>
            </a:pPr>
            <a:endParaRPr lang="en-GB" sz="2800" u="sng" dirty="0" smtClean="0"/>
          </a:p>
          <a:p>
            <a:pPr marL="417149" indent="-292004" algn="ctr">
              <a:spcBef>
                <a:spcPts val="456"/>
              </a:spcBef>
              <a:buNone/>
              <a:defRPr/>
            </a:pPr>
            <a:r>
              <a:rPr lang="en-GB" sz="2800" u="sng" dirty="0" smtClean="0"/>
              <a:t>AMPLIAÇÃO </a:t>
            </a:r>
            <a:r>
              <a:rPr lang="en-GB" sz="2800" u="sng" dirty="0"/>
              <a:t>DO CONCEITO</a:t>
            </a:r>
            <a:r>
              <a:rPr lang="en-GB" sz="2800" dirty="0"/>
              <a:t> </a:t>
            </a:r>
            <a:endParaRPr lang="pt-BR" sz="2800" dirty="0"/>
          </a:p>
          <a:p>
            <a:pPr marL="0" indent="0" algn="just">
              <a:lnSpc>
                <a:spcPct val="93000"/>
              </a:lnSpc>
              <a:spcBef>
                <a:spcPts val="456"/>
              </a:spcBef>
              <a:buNone/>
              <a:defRPr/>
            </a:pPr>
            <a:r>
              <a:rPr lang="en-GB" sz="2800" dirty="0" err="1"/>
              <a:t>Além</a:t>
            </a:r>
            <a:r>
              <a:rPr lang="en-GB" sz="2800" dirty="0"/>
              <a:t> de </a:t>
            </a:r>
            <a:r>
              <a:rPr lang="en-GB" sz="2800" dirty="0" err="1"/>
              <a:t>ser</a:t>
            </a:r>
            <a:r>
              <a:rPr lang="en-GB" sz="2800" dirty="0"/>
              <a:t> um </a:t>
            </a:r>
            <a:r>
              <a:rPr lang="en-GB" sz="2800" dirty="0" err="1"/>
              <a:t>meio</a:t>
            </a:r>
            <a:r>
              <a:rPr lang="en-GB" sz="2800" dirty="0"/>
              <a:t> processual que </a:t>
            </a:r>
            <a:r>
              <a:rPr lang="en-GB" sz="2800" dirty="0" err="1"/>
              <a:t>viabiliza</a:t>
            </a:r>
            <a:r>
              <a:rPr lang="en-GB" sz="2800" dirty="0"/>
              <a:t> </a:t>
            </a:r>
            <a:r>
              <a:rPr lang="en-GB" sz="2800" dirty="0" smtClean="0"/>
              <a:t>o </a:t>
            </a:r>
            <a:r>
              <a:rPr lang="en-GB" sz="2800" dirty="0" err="1"/>
              <a:t>ressarcimento</a:t>
            </a:r>
            <a:r>
              <a:rPr lang="en-GB" sz="2800" dirty="0"/>
              <a:t> </a:t>
            </a:r>
            <a:r>
              <a:rPr lang="en-GB" sz="2800" dirty="0" smtClean="0"/>
              <a:t>da </a:t>
            </a:r>
            <a:r>
              <a:rPr lang="en-GB" sz="2800" dirty="0" err="1" smtClean="0"/>
              <a:t>despesa</a:t>
            </a:r>
            <a:r>
              <a:rPr lang="en-GB" sz="2800" dirty="0" smtClean="0"/>
              <a:t> </a:t>
            </a:r>
            <a:r>
              <a:rPr lang="en-GB" sz="2800" dirty="0" err="1" smtClean="0"/>
              <a:t>acidentária</a:t>
            </a:r>
            <a:endParaRPr lang="en-GB" sz="2800" dirty="0"/>
          </a:p>
          <a:p>
            <a:pPr marL="0" indent="0" algn="just">
              <a:lnSpc>
                <a:spcPct val="93000"/>
              </a:lnSpc>
              <a:spcBef>
                <a:spcPts val="456"/>
              </a:spcBef>
              <a:buNone/>
              <a:defRPr/>
            </a:pPr>
            <a:endParaRPr lang="en-GB" sz="1800" dirty="0"/>
          </a:p>
          <a:p>
            <a:pPr marL="0" indent="0" algn="just">
              <a:lnSpc>
                <a:spcPct val="93000"/>
              </a:lnSpc>
              <a:spcBef>
                <a:spcPts val="456"/>
              </a:spcBef>
              <a:buNone/>
              <a:defRPr/>
            </a:pPr>
            <a:r>
              <a:rPr lang="en-GB" sz="2800" dirty="0"/>
              <a:t>É UM RELEVANTE INSTRUMENTO DE CONCRETIZAÇÃO DA POLÍTICA PÚBLICA DE PREVENÇÃO DE ACIDENTES DO TRABALHO.</a:t>
            </a:r>
            <a:endParaRPr lang="pt-BR" sz="2800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11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26269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4824535"/>
          </a:xfrm>
        </p:spPr>
        <p:txBody>
          <a:bodyPr>
            <a:normAutofit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/>
              <a:t>4</a:t>
            </a:r>
            <a:r>
              <a:rPr lang="en-GB" sz="3600" dirty="0" smtClean="0"/>
              <a:t>) </a:t>
            </a:r>
            <a:r>
              <a:rPr lang="en-GB" sz="3600" b="1" u="sng" dirty="0" err="1" smtClean="0"/>
              <a:t>Pressupotos</a:t>
            </a:r>
            <a:r>
              <a:rPr lang="en-GB" sz="3600" dirty="0" smtClean="0"/>
              <a:t>: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500" dirty="0" smtClean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 smtClean="0"/>
              <a:t>4.1) </a:t>
            </a:r>
            <a:r>
              <a:rPr lang="en-GB" sz="3600" dirty="0" err="1" smtClean="0"/>
              <a:t>Acidente</a:t>
            </a:r>
            <a:r>
              <a:rPr lang="en-GB" sz="3600" dirty="0" smtClean="0"/>
              <a:t> do </a:t>
            </a:r>
            <a:r>
              <a:rPr lang="en-GB" sz="3600" dirty="0" err="1" smtClean="0"/>
              <a:t>trabalho</a:t>
            </a:r>
            <a:r>
              <a:rPr lang="en-GB" sz="3600" dirty="0" smtClean="0"/>
              <a:t>;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3600" dirty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 smtClean="0"/>
              <a:t>4.2) </a:t>
            </a:r>
            <a:r>
              <a:rPr lang="en-GB" sz="3600" dirty="0" err="1" smtClean="0"/>
              <a:t>Despesa</a:t>
            </a:r>
            <a:r>
              <a:rPr lang="en-GB" sz="3600" dirty="0" smtClean="0"/>
              <a:t> </a:t>
            </a:r>
            <a:r>
              <a:rPr lang="en-GB" sz="3600" dirty="0" err="1" smtClean="0"/>
              <a:t>previdenciária</a:t>
            </a:r>
            <a:r>
              <a:rPr lang="en-GB" sz="3600" dirty="0" smtClean="0"/>
              <a:t>;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altLang="pt-BR" sz="3600" dirty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altLang="pt-BR" sz="3600" dirty="0" smtClean="0"/>
              <a:t>4.3) </a:t>
            </a:r>
            <a:r>
              <a:rPr lang="en-GB" altLang="pt-BR" sz="3600" dirty="0" err="1" smtClean="0"/>
              <a:t>Descumprimento</a:t>
            </a:r>
            <a:r>
              <a:rPr lang="en-GB" altLang="pt-BR" sz="3600" dirty="0" smtClean="0"/>
              <a:t> de </a:t>
            </a:r>
            <a:r>
              <a:rPr lang="en-GB" altLang="pt-BR" sz="3600" dirty="0" err="1" smtClean="0"/>
              <a:t>norma</a:t>
            </a:r>
            <a:r>
              <a:rPr lang="en-GB" altLang="pt-BR" sz="3600" dirty="0" smtClean="0"/>
              <a:t> de SST.</a:t>
            </a:r>
            <a:endParaRPr lang="en-GB" altLang="pt-BR" sz="2800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12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88297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4824535"/>
          </a:xfrm>
        </p:spPr>
        <p:txBody>
          <a:bodyPr>
            <a:normAutofit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3600" dirty="0" smtClean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3600" dirty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3600" dirty="0" smtClean="0"/>
          </a:p>
          <a:p>
            <a:pPr marL="96838" indent="0" algn="ctr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5400" dirty="0" err="1"/>
              <a:t>P</a:t>
            </a:r>
            <a:r>
              <a:rPr lang="en-GB" sz="5400" dirty="0" err="1" smtClean="0"/>
              <a:t>assado</a:t>
            </a:r>
            <a:r>
              <a:rPr lang="en-GB" sz="5400" dirty="0" smtClean="0"/>
              <a:t>, </a:t>
            </a:r>
            <a:r>
              <a:rPr lang="en-GB" sz="5400" dirty="0" err="1" smtClean="0"/>
              <a:t>Presente</a:t>
            </a:r>
            <a:r>
              <a:rPr lang="en-GB" sz="5400" dirty="0" smtClean="0"/>
              <a:t> e </a:t>
            </a:r>
            <a:r>
              <a:rPr lang="en-GB" sz="5400" dirty="0" err="1" smtClean="0"/>
              <a:t>Futuro</a:t>
            </a:r>
            <a:endParaRPr lang="en-GB" sz="5400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13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62541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5173354"/>
          </a:xfrm>
        </p:spPr>
        <p:txBody>
          <a:bodyPr>
            <a:normAutofit fontScale="92500" lnSpcReduction="20000"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b="1" u="sng" dirty="0"/>
              <a:t>5</a:t>
            </a:r>
            <a:r>
              <a:rPr lang="en-GB" sz="3600" b="1" u="sng" dirty="0" smtClean="0"/>
              <a:t>) </a:t>
            </a:r>
            <a:r>
              <a:rPr lang="en-GB" sz="3600" b="1" u="sng" dirty="0" err="1"/>
              <a:t>Estágio</a:t>
            </a:r>
            <a:r>
              <a:rPr lang="en-GB" sz="3600" b="1" u="sng" dirty="0"/>
              <a:t> </a:t>
            </a:r>
            <a:r>
              <a:rPr lang="en-GB" sz="3600" b="1" u="sng" dirty="0" err="1"/>
              <a:t>evolutivo</a:t>
            </a:r>
            <a:r>
              <a:rPr lang="en-GB" sz="3600" b="1" u="sng" dirty="0"/>
              <a:t>: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3600" b="1" u="sng" dirty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/>
              <a:t>5</a:t>
            </a:r>
            <a:r>
              <a:rPr lang="en-GB" sz="3600" dirty="0" smtClean="0"/>
              <a:t>.1) </a:t>
            </a:r>
            <a:r>
              <a:rPr lang="en-GB" sz="3600" u="sng" dirty="0" err="1" smtClean="0"/>
              <a:t>Passado</a:t>
            </a:r>
            <a:r>
              <a:rPr lang="en-GB" sz="3600" dirty="0" smtClean="0"/>
              <a:t> (1991-2007)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500" dirty="0" smtClean="0"/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r>
              <a:rPr lang="pt-BR" sz="2800" dirty="0" smtClean="0"/>
              <a:t>Ações regressivas não recebiam um tratamento prioritário no âmbito do INSS/PGF;</a:t>
            </a:r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endParaRPr lang="pt-BR" sz="2800" u="sng" dirty="0"/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r>
              <a:rPr lang="pt-BR" sz="2800" u="sng" dirty="0" smtClean="0"/>
              <a:t>Média de ajuizamento</a:t>
            </a:r>
            <a:r>
              <a:rPr lang="pt-BR" sz="2800" dirty="0" smtClean="0"/>
              <a:t>: 16 ações/ano/Brasil</a:t>
            </a:r>
            <a:endParaRPr lang="en-GB" sz="2800" dirty="0" smtClean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2800" u="sng" dirty="0" smtClean="0"/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r>
              <a:rPr lang="en-GB" sz="2800" b="1" u="sng" dirty="0" err="1" smtClean="0"/>
              <a:t>Resolução</a:t>
            </a:r>
            <a:r>
              <a:rPr lang="en-GB" sz="2800" b="1" u="sng" dirty="0" smtClean="0"/>
              <a:t> CNPS 1.291/2007 (Marco divisor)</a:t>
            </a:r>
            <a:r>
              <a:rPr lang="en-GB" sz="2800" b="1" dirty="0" smtClean="0"/>
              <a:t>: </a:t>
            </a:r>
          </a:p>
          <a:p>
            <a:pPr marL="533400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000" dirty="0" smtClean="0"/>
          </a:p>
          <a:p>
            <a:pPr marL="533400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2800" dirty="0" err="1" smtClean="0"/>
              <a:t>Recomendou</a:t>
            </a:r>
            <a:r>
              <a:rPr lang="en-GB" sz="2800" dirty="0" smtClean="0"/>
              <a:t> </a:t>
            </a:r>
            <a:r>
              <a:rPr lang="en-GB" sz="2800" dirty="0" err="1" smtClean="0"/>
              <a:t>ao</a:t>
            </a:r>
            <a:r>
              <a:rPr lang="en-GB" sz="2800" dirty="0" smtClean="0"/>
              <a:t> INSS a </a:t>
            </a:r>
            <a:r>
              <a:rPr lang="en-GB" sz="2800" dirty="0" err="1" smtClean="0"/>
              <a:t>adoção</a:t>
            </a:r>
            <a:r>
              <a:rPr lang="en-GB" sz="2800" dirty="0" smtClean="0"/>
              <a:t> de </a:t>
            </a:r>
            <a:r>
              <a:rPr lang="en-GB" sz="2800" dirty="0" err="1" smtClean="0"/>
              <a:t>medidas</a:t>
            </a:r>
            <a:r>
              <a:rPr lang="en-GB" sz="2800" dirty="0" smtClean="0"/>
              <a:t> </a:t>
            </a:r>
            <a:r>
              <a:rPr lang="en-GB" sz="2800" dirty="0" err="1" smtClean="0"/>
              <a:t>cabíveis</a:t>
            </a:r>
            <a:r>
              <a:rPr lang="en-GB" sz="2800" dirty="0" smtClean="0"/>
              <a:t> para </a:t>
            </a:r>
            <a:r>
              <a:rPr lang="en-GB" sz="2800" dirty="0" err="1" smtClean="0"/>
              <a:t>ampliar</a:t>
            </a:r>
            <a:r>
              <a:rPr lang="en-GB" sz="2800" dirty="0" smtClean="0"/>
              <a:t> a </a:t>
            </a:r>
            <a:r>
              <a:rPr lang="en-GB" sz="2800" dirty="0" err="1" smtClean="0"/>
              <a:t>propositura</a:t>
            </a:r>
            <a:r>
              <a:rPr lang="en-GB" sz="2800" dirty="0" smtClean="0"/>
              <a:t>  de </a:t>
            </a:r>
            <a:r>
              <a:rPr lang="en-GB" sz="2800" dirty="0" err="1" smtClean="0"/>
              <a:t>ações</a:t>
            </a:r>
            <a:r>
              <a:rPr lang="en-GB" sz="2800" dirty="0" smtClean="0"/>
              <a:t> </a:t>
            </a:r>
            <a:r>
              <a:rPr lang="en-GB" sz="2800" dirty="0" err="1" smtClean="0"/>
              <a:t>regressivas</a:t>
            </a:r>
            <a:r>
              <a:rPr lang="en-GB" sz="2800" dirty="0" smtClean="0"/>
              <a:t> contra </a:t>
            </a:r>
            <a:r>
              <a:rPr lang="en-GB" sz="2800" dirty="0" err="1" smtClean="0"/>
              <a:t>os</a:t>
            </a:r>
            <a:r>
              <a:rPr lang="en-GB" sz="2800" dirty="0" smtClean="0"/>
              <a:t> </a:t>
            </a:r>
            <a:r>
              <a:rPr lang="en-GB" sz="2800" dirty="0" err="1" smtClean="0"/>
              <a:t>empregadores</a:t>
            </a:r>
            <a:r>
              <a:rPr lang="en-GB" sz="2800" dirty="0" smtClean="0"/>
              <a:t> </a:t>
            </a:r>
            <a:r>
              <a:rPr lang="en-GB" sz="2800" dirty="0" err="1" smtClean="0"/>
              <a:t>considerados</a:t>
            </a:r>
            <a:r>
              <a:rPr lang="en-GB" sz="2800" dirty="0" smtClean="0"/>
              <a:t> </a:t>
            </a:r>
            <a:r>
              <a:rPr lang="en-GB" sz="2800" dirty="0" err="1" smtClean="0"/>
              <a:t>responsáveis</a:t>
            </a:r>
            <a:r>
              <a:rPr lang="en-GB" sz="2800" dirty="0" smtClean="0"/>
              <a:t> </a:t>
            </a:r>
            <a:r>
              <a:rPr lang="en-GB" sz="2800" dirty="0" err="1" smtClean="0"/>
              <a:t>por</a:t>
            </a:r>
            <a:r>
              <a:rPr lang="en-GB" sz="2800" dirty="0" smtClean="0"/>
              <a:t> </a:t>
            </a:r>
            <a:r>
              <a:rPr lang="en-GB" sz="2800" dirty="0" err="1" smtClean="0"/>
              <a:t>acidentes</a:t>
            </a:r>
            <a:r>
              <a:rPr lang="en-GB" sz="2800" dirty="0" smtClean="0"/>
              <a:t> do </a:t>
            </a:r>
            <a:r>
              <a:rPr lang="en-GB" sz="2800" dirty="0" err="1" smtClean="0"/>
              <a:t>trabalho</a:t>
            </a:r>
            <a:r>
              <a:rPr lang="en-GB" sz="2800" dirty="0" smtClean="0"/>
              <a:t>;</a:t>
            </a:r>
            <a:endParaRPr lang="pt-BR" sz="2800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14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725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5173354"/>
          </a:xfrm>
        </p:spPr>
        <p:txBody>
          <a:bodyPr>
            <a:normAutofit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300" dirty="0" smtClean="0"/>
              <a:t>5.2) </a:t>
            </a:r>
            <a:r>
              <a:rPr lang="en-GB" sz="3300" u="sng" dirty="0" err="1" smtClean="0"/>
              <a:t>Presente</a:t>
            </a:r>
            <a:r>
              <a:rPr lang="en-GB" sz="3300" dirty="0" smtClean="0"/>
              <a:t> (2008-2015)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500" dirty="0" smtClean="0"/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r>
              <a:rPr lang="pt-BR" sz="2800" dirty="0" smtClean="0"/>
              <a:t>Caráter prioritário e estratégico no âmbito da PGF;</a:t>
            </a:r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endParaRPr lang="pt-BR" sz="2800" dirty="0"/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r>
              <a:rPr lang="pt-BR" sz="2800" dirty="0" smtClean="0"/>
              <a:t>Parcerias institucionais (MTPS, MS, FUNDACENTRO, MPT, Justiça do Trabalho, Sindicatos, Polícia Civil, etc.),</a:t>
            </a:r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endParaRPr lang="pt-BR" sz="2800" u="sng" dirty="0"/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r>
              <a:rPr lang="pt-BR" sz="2800" u="sng" dirty="0" smtClean="0"/>
              <a:t>Média de ajuizamento</a:t>
            </a:r>
            <a:r>
              <a:rPr lang="pt-BR" sz="2800" dirty="0" smtClean="0"/>
              <a:t>: 438 ações/ano/Brasil (exponencial aumento de 2.730%)</a:t>
            </a:r>
            <a:endParaRPr lang="en-GB" sz="2800" dirty="0" smtClean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2800" u="sng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15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44390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267127"/>
            <a:ext cx="8784975" cy="5173354"/>
          </a:xfrm>
        </p:spPr>
        <p:txBody>
          <a:bodyPr>
            <a:normAutofit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200" dirty="0" smtClean="0"/>
              <a:t>5.2) </a:t>
            </a:r>
            <a:r>
              <a:rPr lang="en-GB" sz="3200" u="sng" dirty="0" err="1" smtClean="0"/>
              <a:t>Presente</a:t>
            </a:r>
            <a:r>
              <a:rPr lang="en-GB" sz="3200" dirty="0" smtClean="0"/>
              <a:t> (2008-2015)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00" dirty="0" smtClean="0"/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r>
              <a:rPr lang="pt-BR" sz="2400" dirty="0" smtClean="0"/>
              <a:t>Ações ajuizadas: 3.962</a:t>
            </a:r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r>
              <a:rPr lang="pt-BR" sz="2400" dirty="0" smtClean="0"/>
              <a:t>Expectativa de ressarcimento: R$ 718 milhões</a:t>
            </a:r>
            <a:endParaRPr lang="pt-BR" sz="2800" dirty="0" smtClean="0"/>
          </a:p>
          <a:p>
            <a:pPr marL="554038" indent="-457200" algn="just">
              <a:lnSpc>
                <a:spcPct val="90000"/>
              </a:lnSpc>
              <a:spcBef>
                <a:spcPts val="456"/>
              </a:spcBef>
              <a:buFontTx/>
              <a:buChar char="-"/>
              <a:defRPr/>
            </a:pPr>
            <a:endParaRPr lang="en-GB" sz="2800" u="sng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16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  <p:pic>
        <p:nvPicPr>
          <p:cNvPr id="5" name="Imagem 4" descr="cid:image002.png@01D19B2B.D6624B0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76" y="2649072"/>
            <a:ext cx="7249900" cy="42114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482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5173354"/>
          </a:xfrm>
        </p:spPr>
        <p:txBody>
          <a:bodyPr>
            <a:normAutofit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200" dirty="0" smtClean="0"/>
              <a:t>5.3) </a:t>
            </a:r>
            <a:r>
              <a:rPr lang="en-GB" sz="3200" u="sng" dirty="0" err="1" smtClean="0"/>
              <a:t>Futuro</a:t>
            </a:r>
            <a:r>
              <a:rPr lang="en-GB" sz="3200" dirty="0" smtClean="0"/>
              <a:t> (2016 - …): 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28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5.3.1) OBJETIVO PRINCIPAL: 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- Otimizar a atuação em matéria de ações regressivas acidentárias:</a:t>
            </a:r>
            <a:endParaRPr lang="pt-BR" sz="2800" dirty="0"/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32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5.3.2) </a:t>
            </a:r>
            <a:r>
              <a:rPr lang="pt-BR" sz="2800" dirty="0" smtClean="0"/>
              <a:t>ESTRATÉGIAS</a:t>
            </a:r>
            <a:r>
              <a:rPr lang="pt-BR" sz="2800" dirty="0" smtClean="0"/>
              <a:t>: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a) Intensificar análise de acidentes fatais e graves;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b) Especializar atuação através de </a:t>
            </a:r>
            <a:r>
              <a:rPr lang="pt-BR" sz="2800" dirty="0" err="1" smtClean="0"/>
              <a:t>ETRs</a:t>
            </a:r>
            <a:r>
              <a:rPr lang="pt-BR" sz="2800" dirty="0" smtClean="0"/>
              <a:t>;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c) Ampliar </a:t>
            </a:r>
            <a:r>
              <a:rPr lang="pt-BR" sz="2800" dirty="0"/>
              <a:t>projeto de ações regressivas </a:t>
            </a:r>
            <a:r>
              <a:rPr lang="pt-BR" sz="2800" dirty="0" smtClean="0"/>
              <a:t>coletivas.</a:t>
            </a:r>
            <a:endParaRPr lang="pt-BR" sz="3200" dirty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00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17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66021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517335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3200" dirty="0" smtClean="0"/>
              <a:t>5.3.2</a:t>
            </a:r>
            <a:r>
              <a:rPr lang="pt-BR" sz="2800" dirty="0" smtClean="0"/>
              <a:t>) ESTRATÉGIAS: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28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a) Intensificar análise de acidentes fatais e graves;</a:t>
            </a:r>
          </a:p>
          <a:p>
            <a:pPr lvl="3" algn="just">
              <a:lnSpc>
                <a:spcPct val="90000"/>
              </a:lnSpc>
              <a:buFontTx/>
              <a:buChar char="-"/>
              <a:defRPr/>
            </a:pPr>
            <a:endParaRPr lang="pt-BR" sz="2600" dirty="0" smtClean="0"/>
          </a:p>
          <a:p>
            <a:pPr lvl="3" algn="just">
              <a:lnSpc>
                <a:spcPct val="90000"/>
              </a:lnSpc>
              <a:buFontTx/>
              <a:buChar char="-"/>
              <a:defRPr/>
            </a:pPr>
            <a:r>
              <a:rPr lang="pt-BR" sz="2600" dirty="0"/>
              <a:t> </a:t>
            </a:r>
            <a:r>
              <a:rPr lang="pt-BR" sz="2600" dirty="0" smtClean="0"/>
              <a:t>Alinhar atuação da PGF com as metas institucionais do MTPS</a:t>
            </a:r>
          </a:p>
          <a:p>
            <a:pPr marL="514350" lvl="3" indent="0" algn="just">
              <a:lnSpc>
                <a:spcPct val="90000"/>
              </a:lnSpc>
              <a:buNone/>
              <a:defRPr/>
            </a:pPr>
            <a:endParaRPr lang="pt-BR" sz="2600" dirty="0" smtClean="0"/>
          </a:p>
          <a:p>
            <a:pPr lvl="3" algn="just">
              <a:lnSpc>
                <a:spcPct val="90000"/>
              </a:lnSpc>
              <a:buFontTx/>
              <a:buChar char="-"/>
              <a:defRPr/>
            </a:pPr>
            <a:r>
              <a:rPr lang="pt-BR" sz="2600" dirty="0" smtClean="0"/>
              <a:t> Priorizar seguimentos econômicos que mais matam e incapacitam totalmente os trabalhadores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18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7373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517335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3200" dirty="0" smtClean="0"/>
              <a:t>5.3.2</a:t>
            </a:r>
            <a:r>
              <a:rPr lang="pt-BR" sz="2800" dirty="0" smtClean="0"/>
              <a:t>) ESTRATÉGIAS: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12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b</a:t>
            </a:r>
            <a:r>
              <a:rPr lang="pt-BR" sz="2800" dirty="0"/>
              <a:t>) Especializar atuação através de </a:t>
            </a:r>
            <a:r>
              <a:rPr lang="pt-BR" sz="2800" dirty="0" smtClean="0"/>
              <a:t>ETR:</a:t>
            </a:r>
          </a:p>
          <a:p>
            <a:pPr marL="444500" indent="0" algn="just">
              <a:lnSpc>
                <a:spcPct val="90000"/>
              </a:lnSpc>
              <a:buNone/>
              <a:defRPr/>
            </a:pPr>
            <a:endParaRPr lang="pt-BR" sz="2600" dirty="0" smtClean="0"/>
          </a:p>
          <a:p>
            <a:pPr marL="444500" indent="0" algn="just">
              <a:lnSpc>
                <a:spcPct val="90000"/>
              </a:lnSpc>
              <a:buNone/>
              <a:defRPr/>
            </a:pPr>
            <a:r>
              <a:rPr lang="pt-BR" sz="2600" dirty="0" smtClean="0"/>
              <a:t>- Criação </a:t>
            </a:r>
            <a:r>
              <a:rPr lang="pt-BR" sz="2600" dirty="0"/>
              <a:t>de </a:t>
            </a:r>
            <a:r>
              <a:rPr lang="pt-BR" sz="2600" dirty="0" smtClean="0"/>
              <a:t>uma Equipe de Trabalho Remoto – ETR com atuação especializada e </a:t>
            </a:r>
            <a:r>
              <a:rPr lang="pt-BR" sz="2600" dirty="0"/>
              <a:t>de</a:t>
            </a:r>
            <a:r>
              <a:rPr lang="pt-BR" sz="2600" dirty="0" smtClean="0"/>
              <a:t> âmbito nacional</a:t>
            </a:r>
            <a:r>
              <a:rPr lang="pt-BR" sz="2600" dirty="0"/>
              <a:t>, para </a:t>
            </a:r>
            <a:r>
              <a:rPr lang="pt-BR" sz="2600" dirty="0" smtClean="0"/>
              <a:t>instrução dos </a:t>
            </a:r>
            <a:r>
              <a:rPr lang="pt-BR" sz="2600" dirty="0" err="1" smtClean="0"/>
              <a:t>PIPs</a:t>
            </a:r>
            <a:r>
              <a:rPr lang="pt-BR" sz="2600" dirty="0" smtClean="0"/>
              <a:t> e posterior </a:t>
            </a:r>
            <a:r>
              <a:rPr lang="pt-BR" sz="2600" dirty="0"/>
              <a:t>ajuizamento</a:t>
            </a:r>
            <a:r>
              <a:rPr lang="pt-BR" sz="2600" dirty="0" smtClean="0"/>
              <a:t> </a:t>
            </a:r>
            <a:r>
              <a:rPr lang="pt-BR" sz="2600" dirty="0"/>
              <a:t>de ações </a:t>
            </a:r>
            <a:r>
              <a:rPr lang="pt-BR" sz="2600" dirty="0" smtClean="0"/>
              <a:t>regressivas;</a:t>
            </a:r>
          </a:p>
          <a:p>
            <a:pPr marL="444500" indent="0" algn="just">
              <a:lnSpc>
                <a:spcPct val="90000"/>
              </a:lnSpc>
              <a:buNone/>
              <a:defRPr/>
            </a:pPr>
            <a:endParaRPr lang="pt-BR" sz="2600" dirty="0" smtClean="0"/>
          </a:p>
          <a:p>
            <a:pPr marL="444500" indent="0" algn="just">
              <a:lnSpc>
                <a:spcPct val="90000"/>
              </a:lnSpc>
              <a:buNone/>
              <a:defRPr/>
            </a:pPr>
            <a:r>
              <a:rPr lang="pt-BR" sz="2600" dirty="0" smtClean="0"/>
              <a:t> - Portaria </a:t>
            </a:r>
            <a:r>
              <a:rPr lang="pt-BR" sz="2600" dirty="0"/>
              <a:t>PGF 157/2016 instituiu ETR inicialmente com 10 Procuradores </a:t>
            </a:r>
            <a:r>
              <a:rPr lang="pt-BR" sz="2600" dirty="0" smtClean="0"/>
              <a:t>Federais</a:t>
            </a:r>
            <a:r>
              <a:rPr lang="pt-BR" sz="2600" dirty="0"/>
              <a:t> </a:t>
            </a:r>
            <a:r>
              <a:rPr lang="pt-BR" sz="2600" dirty="0" smtClean="0"/>
              <a:t>(iniciará em 02/05)</a:t>
            </a:r>
          </a:p>
          <a:p>
            <a:pPr marL="444500" indent="0" algn="just">
              <a:lnSpc>
                <a:spcPct val="90000"/>
              </a:lnSpc>
              <a:buNone/>
              <a:defRPr/>
            </a:pPr>
            <a:endParaRPr lang="pt-BR" sz="2600" dirty="0"/>
          </a:p>
          <a:p>
            <a:pPr marL="444500" indent="0" algn="just">
              <a:lnSpc>
                <a:spcPct val="90000"/>
              </a:lnSpc>
              <a:buNone/>
              <a:defRPr/>
            </a:pPr>
            <a:r>
              <a:rPr lang="pt-BR" sz="2600" dirty="0" smtClean="0"/>
              <a:t>- Vinculação </a:t>
            </a:r>
            <a:r>
              <a:rPr lang="pt-BR" sz="2600" dirty="0"/>
              <a:t>direta à CGCOB/PGF, </a:t>
            </a:r>
            <a:r>
              <a:rPr lang="pt-BR" sz="2600" dirty="0" smtClean="0"/>
              <a:t>que fixará o plano de ação, estipulará as metas e irá monitorar as atividades </a:t>
            </a:r>
            <a:r>
              <a:rPr lang="pt-BR" sz="2600" dirty="0"/>
              <a:t>através de relatórios </a:t>
            </a:r>
            <a:r>
              <a:rPr lang="pt-BR" sz="2600" dirty="0" smtClean="0"/>
              <a:t>mensais.</a:t>
            </a:r>
          </a:p>
          <a:p>
            <a:pPr marL="901700" indent="-457200" algn="just">
              <a:lnSpc>
                <a:spcPct val="90000"/>
              </a:lnSpc>
              <a:buFontTx/>
              <a:buChar char="-"/>
              <a:defRPr/>
            </a:pPr>
            <a:endParaRPr lang="pt-BR" sz="2600" dirty="0"/>
          </a:p>
          <a:p>
            <a:pPr marL="444500" indent="0" algn="just">
              <a:lnSpc>
                <a:spcPct val="90000"/>
              </a:lnSpc>
              <a:buNone/>
              <a:defRPr/>
            </a:pPr>
            <a:r>
              <a:rPr lang="pt-BR" sz="2600" dirty="0" smtClean="0"/>
              <a:t>- Meta: dobrar a média de ações ajuizadas nos últimos 5 anos;</a:t>
            </a:r>
            <a:endParaRPr lang="pt-BR" sz="2600" dirty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00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19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7017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2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200" b="1" dirty="0" smtClean="0"/>
              <a:t>ACIDENTE DO TRABALHO É ...</a:t>
            </a:r>
            <a:endParaRPr lang="pt-BR" sz="3200" b="1" dirty="0"/>
          </a:p>
        </p:txBody>
      </p:sp>
      <p:pic>
        <p:nvPicPr>
          <p:cNvPr id="5" name="Imagem 8" descr="iceberg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27" y="1710361"/>
            <a:ext cx="3860966" cy="139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10" descr="iceberg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27" y="3077447"/>
            <a:ext cx="3860966" cy="2843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11"/>
          <p:cNvSpPr txBox="1">
            <a:spLocks noChangeArrowheads="1"/>
          </p:cNvSpPr>
          <p:nvPr/>
        </p:nvSpPr>
        <p:spPr bwMode="auto">
          <a:xfrm>
            <a:off x="4473071" y="1734085"/>
            <a:ext cx="43695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just"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pt-BR" altLang="pt-BR" sz="2000" dirty="0">
                <a:solidFill>
                  <a:schemeClr val="tx1"/>
                </a:solidFill>
              </a:rPr>
              <a:t>um ICEBERG cuja </a:t>
            </a:r>
            <a:r>
              <a:rPr lang="pt-BR" altLang="pt-BR" sz="2000" dirty="0" smtClean="0">
                <a:solidFill>
                  <a:schemeClr val="tx1"/>
                </a:solidFill>
              </a:rPr>
              <a:t>parte visível apresenta  uma parcial dimensão </a:t>
            </a:r>
            <a:r>
              <a:rPr lang="pt-BR" altLang="pt-BR" sz="2000" dirty="0">
                <a:solidFill>
                  <a:schemeClr val="tx1"/>
                </a:solidFill>
              </a:rPr>
              <a:t>do problema.</a:t>
            </a:r>
          </a:p>
        </p:txBody>
      </p:sp>
      <p:sp>
        <p:nvSpPr>
          <p:cNvPr id="8" name="CaixaDeTexto 12"/>
          <p:cNvSpPr txBox="1">
            <a:spLocks noChangeArrowheads="1"/>
          </p:cNvSpPr>
          <p:nvPr/>
        </p:nvSpPr>
        <p:spPr bwMode="auto">
          <a:xfrm>
            <a:off x="4436269" y="3471624"/>
            <a:ext cx="433365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just" eaLnBrk="1" hangingPunct="1">
              <a:buClr>
                <a:srgbClr val="000000"/>
              </a:buClr>
              <a:buSzPct val="100000"/>
            </a:pPr>
            <a:r>
              <a:rPr lang="pt-BR" altLang="pt-BR" sz="2000" dirty="0">
                <a:solidFill>
                  <a:schemeClr val="tx1"/>
                </a:solidFill>
              </a:rPr>
              <a:t>A sua parte submersa </a:t>
            </a:r>
            <a:r>
              <a:rPr lang="pt-BR" altLang="pt-BR" sz="2000" dirty="0" smtClean="0">
                <a:solidFill>
                  <a:schemeClr val="tx1"/>
                </a:solidFill>
              </a:rPr>
              <a:t>evidencia graves </a:t>
            </a:r>
            <a:r>
              <a:rPr lang="pt-BR" altLang="pt-BR" sz="2000" dirty="0">
                <a:solidFill>
                  <a:schemeClr val="tx1"/>
                </a:solidFill>
              </a:rPr>
              <a:t>consequências de natureza social, econômica e </a:t>
            </a:r>
            <a:r>
              <a:rPr lang="pt-BR" altLang="pt-BR" sz="2000" dirty="0" smtClean="0">
                <a:solidFill>
                  <a:schemeClr val="tx1"/>
                </a:solidFill>
              </a:rPr>
              <a:t>jurídica desse fenômeno.</a:t>
            </a:r>
            <a:endParaRPr lang="pt-BR" altLang="pt-BR" sz="2000" dirty="0">
              <a:solidFill>
                <a:schemeClr val="tx1"/>
              </a:solidFill>
            </a:endParaRPr>
          </a:p>
        </p:txBody>
      </p:sp>
      <p:sp>
        <p:nvSpPr>
          <p:cNvPr id="9" name="CaixaDeTexto 15"/>
          <p:cNvSpPr txBox="1">
            <a:spLocks noChangeArrowheads="1"/>
          </p:cNvSpPr>
          <p:nvPr/>
        </p:nvSpPr>
        <p:spPr bwMode="auto">
          <a:xfrm>
            <a:off x="5278005" y="6123167"/>
            <a:ext cx="3408795" cy="3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287" tIns="52144" rIns="104287" bIns="52144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eaLnBrk="1" hangingPunct="1">
              <a:lnSpc>
                <a:spcPct val="58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pt-BR" altLang="pt-BR" sz="1100" i="1" dirty="0">
                <a:solidFill>
                  <a:schemeClr val="tx1"/>
                </a:solidFill>
              </a:rPr>
              <a:t>CHIAVENATO, Idalberto. Recursos Humanos – </a:t>
            </a:r>
            <a:endParaRPr lang="pt-BR" altLang="pt-BR" sz="1100" i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58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pt-BR" altLang="pt-BR" sz="1100" i="1" dirty="0" smtClean="0">
                <a:solidFill>
                  <a:schemeClr val="tx1"/>
                </a:solidFill>
              </a:rPr>
              <a:t>O </a:t>
            </a:r>
            <a:r>
              <a:rPr lang="pt-BR" altLang="pt-BR" sz="1100" i="1" dirty="0">
                <a:solidFill>
                  <a:schemeClr val="tx1"/>
                </a:solidFill>
              </a:rPr>
              <a:t>capital humano das organizações </a:t>
            </a:r>
          </a:p>
        </p:txBody>
      </p:sp>
    </p:spTree>
    <p:extLst>
      <p:ext uri="{BB962C8B-B14F-4D97-AF65-F5344CB8AC3E}">
        <p14:creationId xmlns:p14="http://schemas.microsoft.com/office/powerpoint/2010/main" val="303554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5173354"/>
          </a:xfrm>
        </p:spPr>
        <p:txBody>
          <a:bodyPr>
            <a:normAutofit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200" dirty="0" smtClean="0"/>
              <a:t>5.3) </a:t>
            </a:r>
            <a:r>
              <a:rPr lang="en-GB" sz="3200" u="sng" dirty="0" err="1" smtClean="0"/>
              <a:t>Futuro</a:t>
            </a:r>
            <a:r>
              <a:rPr lang="en-GB" sz="3200" dirty="0" smtClean="0"/>
              <a:t> (2016 - …): 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28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/>
              <a:t>c) Ampliar projeto de ações regressivas </a:t>
            </a:r>
            <a:r>
              <a:rPr lang="pt-BR" sz="2800" dirty="0" smtClean="0"/>
              <a:t>coletivas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1800" dirty="0" smtClean="0"/>
          </a:p>
          <a:p>
            <a:pPr marL="820738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pt-BR" sz="2600" dirty="0" smtClean="0"/>
              <a:t>Abordagem “epidemiológica” </a:t>
            </a:r>
            <a:r>
              <a:rPr lang="pt-BR" sz="2600" dirty="0"/>
              <a:t>quanto ao trato </a:t>
            </a:r>
            <a:r>
              <a:rPr lang="pt-BR" sz="2600" dirty="0" smtClean="0"/>
              <a:t>das doenças ocupacionais que </a:t>
            </a:r>
            <a:r>
              <a:rPr lang="pt-BR" sz="2600" dirty="0"/>
              <a:t>atingem grande quantidade de trabalhadores de uma mesma </a:t>
            </a:r>
            <a:r>
              <a:rPr lang="pt-BR" sz="2600" dirty="0" smtClean="0"/>
              <a:t>empresa.</a:t>
            </a:r>
          </a:p>
          <a:p>
            <a:pPr marL="820738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pt-BR" sz="2600" dirty="0" smtClean="0"/>
              <a:t>Alinhamento estratégico com o MPT </a:t>
            </a:r>
          </a:p>
          <a:p>
            <a:pPr marL="806450" lvl="1" indent="-442913" algn="just">
              <a:spcBef>
                <a:spcPts val="600"/>
              </a:spcBef>
              <a:spcAft>
                <a:spcPts val="600"/>
              </a:spcAft>
              <a:buFontTx/>
              <a:buChar char="-"/>
              <a:tabLst>
                <a:tab pos="806450" algn="l"/>
              </a:tabLst>
              <a:defRPr/>
            </a:pPr>
            <a:r>
              <a:rPr lang="pt-BR" sz="2600" dirty="0" smtClean="0"/>
              <a:t>Acordo de Cooperação AGU-MPT – 23/02/16 (Grupo de Atuação Especial em matéria Ações Regressivas - GAER)</a:t>
            </a:r>
            <a:endParaRPr lang="pt-BR" sz="2600" dirty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100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20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2988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517335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3200" dirty="0" smtClean="0"/>
              <a:t>c) Ampliar projeto de ações regressivas coletivas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28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u="sng" dirty="0" smtClean="0"/>
              <a:t>Vitória obtida na 1ª ação coletiva no Brasil</a:t>
            </a:r>
            <a:r>
              <a:rPr lang="pt-BR" sz="2800" dirty="0" smtClean="0"/>
              <a:t>: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Processo nº </a:t>
            </a:r>
            <a:r>
              <a:rPr lang="pt-BR" altLang="pt-BR" sz="2800" dirty="0" smtClean="0"/>
              <a:t>5054054-96.2012.404.7100/RS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altLang="pt-BR" sz="2800" dirty="0" smtClean="0"/>
              <a:t>Réu: </a:t>
            </a:r>
            <a:r>
              <a:rPr lang="pt-BR" altLang="pt-BR" sz="2800" dirty="0" err="1" smtClean="0"/>
              <a:t>Doux</a:t>
            </a:r>
            <a:r>
              <a:rPr lang="pt-BR" altLang="pt-BR" sz="2800" dirty="0" smtClean="0"/>
              <a:t> Frangosul S/A (Grupo JBS)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altLang="pt-BR" sz="28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altLang="pt-BR" sz="2800" dirty="0" smtClean="0"/>
              <a:t>TRF-4 condenou empresa a ressarcir a despesa </a:t>
            </a:r>
            <a:r>
              <a:rPr lang="pt-BR" altLang="pt-BR" sz="2800" dirty="0"/>
              <a:t>(mais de R$ 1 milhão) com </a:t>
            </a:r>
            <a:r>
              <a:rPr lang="pt-BR" altLang="pt-BR" sz="2800" dirty="0" smtClean="0"/>
              <a:t>111 benefícios </a:t>
            </a:r>
            <a:r>
              <a:rPr lang="pt-BR" altLang="pt-BR" sz="2800" dirty="0"/>
              <a:t>concedidos a </a:t>
            </a:r>
            <a:r>
              <a:rPr lang="pt-BR" altLang="pt-BR" sz="2800" dirty="0" smtClean="0"/>
              <a:t>trabalhadores </a:t>
            </a:r>
            <a:r>
              <a:rPr lang="pt-BR" altLang="pt-BR" sz="2800" dirty="0"/>
              <a:t>vítimas de </a:t>
            </a:r>
            <a:r>
              <a:rPr lang="pt-BR" altLang="pt-BR" sz="2800" dirty="0" smtClean="0"/>
              <a:t>LER.</a:t>
            </a:r>
            <a:endParaRPr lang="en-GB" sz="2800" dirty="0" smtClean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21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32252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517335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3200" dirty="0"/>
              <a:t>c) Ampliar projeto de ações regressivas coletivas</a:t>
            </a:r>
            <a:endParaRPr lang="pt-BR" sz="32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2800" dirty="0" smtClean="0"/>
          </a:p>
          <a:p>
            <a:pPr algn="just">
              <a:lnSpc>
                <a:spcPct val="90000"/>
              </a:lnSpc>
              <a:defRPr/>
            </a:pPr>
            <a:r>
              <a:rPr lang="pt-BR" sz="2800" u="sng" dirty="0" smtClean="0"/>
              <a:t> Ações ajuizadas em 2015</a:t>
            </a:r>
            <a:r>
              <a:rPr lang="pt-BR" sz="2800" dirty="0" smtClean="0"/>
              <a:t>: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pt-BR" sz="28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- </a:t>
            </a:r>
            <a:r>
              <a:rPr lang="pt-BR" sz="2800" u="sng" dirty="0" smtClean="0"/>
              <a:t>Contax</a:t>
            </a:r>
            <a:r>
              <a:rPr lang="pt-BR" sz="2800" dirty="0" smtClean="0"/>
              <a:t> (</a:t>
            </a:r>
            <a:r>
              <a:rPr lang="pt-BR" sz="2800" dirty="0" err="1" smtClean="0"/>
              <a:t>Teleatendimento</a:t>
            </a:r>
            <a:r>
              <a:rPr lang="pt-BR" sz="2800" dirty="0" smtClean="0"/>
              <a:t>) – JF Pernambuco 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Ressarcimento </a:t>
            </a:r>
            <a:r>
              <a:rPr lang="pt-BR" sz="2800" dirty="0"/>
              <a:t>de 330 </a:t>
            </a:r>
            <a:r>
              <a:rPr lang="pt-BR" sz="2800" dirty="0" smtClean="0"/>
              <a:t>benefícios 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Valor </a:t>
            </a:r>
            <a:r>
              <a:rPr lang="pt-BR" sz="2800" dirty="0"/>
              <a:t>aproximado de R$ </a:t>
            </a:r>
            <a:r>
              <a:rPr lang="pt-BR" sz="2800" dirty="0" smtClean="0"/>
              <a:t>1.3 milhões</a:t>
            </a:r>
            <a:endParaRPr lang="pt-BR" sz="2800" dirty="0"/>
          </a:p>
          <a:p>
            <a:pPr algn="just">
              <a:lnSpc>
                <a:spcPct val="90000"/>
              </a:lnSpc>
              <a:defRPr/>
            </a:pPr>
            <a:endParaRPr lang="pt-BR" sz="2800" dirty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- </a:t>
            </a:r>
            <a:r>
              <a:rPr lang="pt-BR" sz="2800" u="sng" dirty="0" err="1" smtClean="0"/>
              <a:t>Jandelle</a:t>
            </a:r>
            <a:r>
              <a:rPr lang="pt-BR" sz="2800" dirty="0" smtClean="0"/>
              <a:t> (Frigorífico do Grupo JBS</a:t>
            </a:r>
            <a:r>
              <a:rPr lang="pt-BR" sz="2800" dirty="0"/>
              <a:t>) – </a:t>
            </a:r>
            <a:r>
              <a:rPr lang="pt-BR" sz="2800" dirty="0" smtClean="0"/>
              <a:t>JF Paraná</a:t>
            </a:r>
            <a:r>
              <a:rPr lang="pt-BR" sz="2800" dirty="0"/>
              <a:t>. </a:t>
            </a:r>
            <a:endParaRPr lang="pt-BR" sz="28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Ressarcimento </a:t>
            </a:r>
            <a:r>
              <a:rPr lang="pt-BR" sz="2800" dirty="0"/>
              <a:t>de 497 </a:t>
            </a:r>
            <a:r>
              <a:rPr lang="pt-BR" sz="2800" dirty="0" smtClean="0"/>
              <a:t>benefícios 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pt-BR" sz="2800" dirty="0" smtClean="0"/>
              <a:t>Valor </a:t>
            </a:r>
            <a:r>
              <a:rPr lang="pt-BR" sz="2800" dirty="0"/>
              <a:t>da causa em R$ </a:t>
            </a:r>
            <a:r>
              <a:rPr lang="pt-BR" sz="2800" dirty="0" smtClean="0"/>
              <a:t>3.5 milhões </a:t>
            </a:r>
            <a:endParaRPr lang="pt-BR" sz="2800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22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8491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23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800" b="1" dirty="0" smtClean="0"/>
              <a:t>QUAL SERÁ O RESULTADO DO NOSSO TRABALHO?</a:t>
            </a:r>
            <a:endParaRPr lang="pt-BR" sz="2800" b="1" dirty="0"/>
          </a:p>
        </p:txBody>
      </p:sp>
      <p:pic>
        <p:nvPicPr>
          <p:cNvPr id="5" name="Picture 7" descr="http://t2.gstatic.com/images?q=tbn:ANd9GcRzkv3LJx4uIOjZ6yj9rB3IWGHn4M0MLwVEDXrznbC6QC1eCFG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47" y="1382505"/>
            <a:ext cx="4179080" cy="245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ttp://t0.gstatic.com/images?q=tbn:ANd9GcS3NuMad5BMw93QiHCOaDxocD8e9uwGWXZwwXua_RXHBzeOuDmj6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1127" y="3835754"/>
            <a:ext cx="4531573" cy="27795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251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79929" y="1762788"/>
            <a:ext cx="7772400" cy="2580612"/>
          </a:xfrm>
        </p:spPr>
        <p:txBody>
          <a:bodyPr>
            <a:noAutofit/>
          </a:bodyPr>
          <a:lstStyle/>
          <a:p>
            <a:r>
              <a:rPr lang="pt-BR" sz="4000" b="1" i="1" dirty="0" smtClean="0"/>
              <a:t>Obrigado pela atenção!</a:t>
            </a:r>
            <a:r>
              <a:rPr lang="pt-BR" sz="4000" b="1" dirty="0" smtClean="0"/>
              <a:t/>
            </a:r>
            <a:br>
              <a:rPr lang="pt-BR" sz="4000" b="1" dirty="0" smtClean="0"/>
            </a:br>
            <a:r>
              <a:rPr lang="pt-BR" sz="4000" b="1" dirty="0" smtClean="0"/>
              <a:t/>
            </a:r>
            <a:br>
              <a:rPr lang="pt-BR" sz="4000" b="1" dirty="0" smtClean="0"/>
            </a:br>
            <a:r>
              <a:rPr lang="pt-BR" sz="2800" b="1" dirty="0" smtClean="0"/>
              <a:t>fernando.maciel@agu.gov.br</a:t>
            </a:r>
            <a:endParaRPr lang="pt-BR" sz="2800" b="1" dirty="0"/>
          </a:p>
        </p:txBody>
      </p:sp>
      <p:pic>
        <p:nvPicPr>
          <p:cNvPr id="3" name="Imagem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48" y="5642791"/>
            <a:ext cx="1371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19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3291" y="1465118"/>
            <a:ext cx="8541327" cy="4956464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pt-BR" altLang="pt-BR" sz="2800" b="1" dirty="0" smtClean="0"/>
              <a:t>ESTATÍSTICAS MUNDIAS (segundo OIT):</a:t>
            </a:r>
            <a:endParaRPr lang="pt-BR" altLang="pt-BR" sz="2800" b="1" dirty="0"/>
          </a:p>
          <a:p>
            <a:pPr>
              <a:buNone/>
              <a:defRPr/>
            </a:pPr>
            <a:endParaRPr lang="pt-BR" altLang="pt-BR" sz="1050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400" dirty="0"/>
              <a:t>337 milhões </a:t>
            </a:r>
            <a:r>
              <a:rPr lang="pt-BR" sz="2400" dirty="0" smtClean="0"/>
              <a:t>acidentes/ano</a:t>
            </a:r>
            <a:endParaRPr lang="pt-BR" sz="2800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400" dirty="0"/>
              <a:t>923 mil acidentes/dia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400" dirty="0"/>
              <a:t>10 acidentes/segundo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400" dirty="0"/>
              <a:t>2,3 milhões mortes/ano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BR" altLang="pt-BR" sz="2400" dirty="0"/>
              <a:t>6,3 mil </a:t>
            </a:r>
            <a:r>
              <a:rPr lang="pt-BR" altLang="pt-BR" sz="2400" dirty="0" smtClean="0"/>
              <a:t>mortes/dia</a:t>
            </a:r>
            <a:endParaRPr lang="pt-BR" dirty="0" smtClean="0"/>
          </a:p>
          <a:p>
            <a:pPr marL="342900" indent="-342900">
              <a:buAutoNum type="arabicParenR"/>
            </a:pP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t-BR" sz="3200" b="1" dirty="0" smtClean="0"/>
              <a:t>Consequências SOCIAIS dos acidentes do trabalho</a:t>
            </a:r>
            <a:endParaRPr lang="pt-BR" sz="3200" b="1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186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3291" y="1465118"/>
            <a:ext cx="8541327" cy="495646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pt-BR" altLang="pt-BR" sz="2400" b="1" dirty="0" smtClean="0"/>
              <a:t>ESTATÍSTICAS BRASILEIRAS (segundo MTPS - AEAT 2014):</a:t>
            </a:r>
            <a:endParaRPr lang="pt-BR" altLang="pt-BR" sz="2400" b="1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pt-BR" altLang="pt-BR" sz="2400" dirty="0"/>
              <a:t>704.136 acidentes do trabalho registrados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pt-BR" altLang="pt-BR" sz="2400" dirty="0"/>
              <a:t>2.783 mortes (aproximadamente 8 por dia; 240 por mês)</a:t>
            </a:r>
            <a:endParaRPr lang="pt-BR" altLang="pt-BR" sz="24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pt-BR" altLang="pt-BR" sz="2400" dirty="0"/>
              <a:t>82 acidentes/doenças ocupacionais a cada hora</a:t>
            </a:r>
            <a:endParaRPr lang="pt-BR" sz="20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t-BR" sz="3200" b="1" dirty="0" smtClean="0"/>
              <a:t>Consequências SOCIAIS dos acidentes do trabalho</a:t>
            </a:r>
            <a:endParaRPr lang="pt-BR" sz="3200" b="1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3687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5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2800" b="1" dirty="0" smtClean="0"/>
              <a:t>Consequências ECONÔMICAS dos </a:t>
            </a:r>
            <a:r>
              <a:rPr lang="pt-BR" sz="2800" b="1" dirty="0"/>
              <a:t>acidentes do trabalho</a:t>
            </a:r>
            <a:endParaRPr lang="pt-BR" b="1" dirty="0"/>
          </a:p>
        </p:txBody>
      </p:sp>
      <p:graphicFrame>
        <p:nvGraphicFramePr>
          <p:cNvPr id="5" name="Gráfico 4"/>
          <p:cNvGraphicFramePr>
            <a:graphicFrameLocks noGrp="1"/>
          </p:cNvGraphicFramePr>
          <p:nvPr>
            <p:ph idx="1"/>
          </p:nvPr>
        </p:nvGraphicFramePr>
        <p:xfrm>
          <a:off x="179388" y="2045067"/>
          <a:ext cx="8785225" cy="4568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Gráfico" r:id="rId4" imgW="9894666" imgH="5145470" progId="Excel.Chart.8">
                  <p:embed/>
                </p:oleObj>
              </mc:Choice>
              <mc:Fallback>
                <p:oleObj name="Gráfico" r:id="rId4" imgW="9894666" imgH="514547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045067"/>
                        <a:ext cx="8785225" cy="45680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2161770" y="1502224"/>
            <a:ext cx="5388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accent2"/>
                </a:solidFill>
              </a:rPr>
              <a:t>Arrecadação SAT x Despesa Acidentária</a:t>
            </a:r>
            <a:endParaRPr lang="pt-BR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5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6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b="1" dirty="0"/>
              <a:t>Consequências </a:t>
            </a:r>
            <a:r>
              <a:rPr lang="pt-BR" sz="2800" b="1" dirty="0" smtClean="0"/>
              <a:t>JURÍDICAS dos </a:t>
            </a:r>
            <a:r>
              <a:rPr lang="pt-BR" sz="2800" b="1" dirty="0"/>
              <a:t>acidentes do trabalho</a:t>
            </a:r>
            <a:endParaRPr lang="pt-BR" b="1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4507511"/>
              </p:ext>
            </p:extLst>
          </p:nvPr>
        </p:nvGraphicFramePr>
        <p:xfrm>
          <a:off x="179388" y="1916113"/>
          <a:ext cx="8785225" cy="482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724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3600" dirty="0" smtClean="0"/>
              <a:t>Objetivando combater e, principalmente, PREVENIR as consequências sociais, econômicas e jurídicas dos acidentes do trabalho, a PGF vem utilizando as </a:t>
            </a:r>
          </a:p>
          <a:p>
            <a:pPr marL="0" indent="0" algn="just">
              <a:buNone/>
            </a:pPr>
            <a:endParaRPr lang="pt-BR" sz="3600" dirty="0" smtClean="0"/>
          </a:p>
          <a:p>
            <a:pPr marL="0" indent="0" algn="ctr">
              <a:buNone/>
            </a:pPr>
            <a:r>
              <a:rPr lang="pt-BR" sz="3600" b="1" dirty="0" smtClean="0"/>
              <a:t>AÇÕES REGRESSIVAS ACIDENTÁRIAS</a:t>
            </a:r>
            <a:endParaRPr lang="pt-BR" sz="3600" b="1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7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5631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4824535"/>
          </a:xfrm>
        </p:spPr>
        <p:txBody>
          <a:bodyPr>
            <a:normAutofit fontScale="92500"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 smtClean="0"/>
              <a:t>1) </a:t>
            </a:r>
            <a:r>
              <a:rPr lang="en-GB" sz="3600" b="1" u="sng" dirty="0" err="1" smtClean="0"/>
              <a:t>Conceito</a:t>
            </a:r>
            <a:r>
              <a:rPr lang="en-GB" sz="3600" dirty="0" smtClean="0"/>
              <a:t>: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3600" dirty="0" smtClean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 smtClean="0"/>
              <a:t>é </a:t>
            </a:r>
            <a:r>
              <a:rPr lang="en-GB" sz="3600" dirty="0"/>
              <a:t>a </a:t>
            </a:r>
            <a:r>
              <a:rPr lang="en-GB" sz="3600" dirty="0" err="1"/>
              <a:t>ação</a:t>
            </a:r>
            <a:r>
              <a:rPr lang="en-GB" sz="3600" dirty="0"/>
              <a:t> </a:t>
            </a:r>
            <a:r>
              <a:rPr lang="en-GB" sz="3600" dirty="0" err="1"/>
              <a:t>proposta</a:t>
            </a:r>
            <a:r>
              <a:rPr lang="en-GB" sz="3600" dirty="0"/>
              <a:t> </a:t>
            </a:r>
            <a:r>
              <a:rPr lang="en-GB" sz="3600" dirty="0" err="1"/>
              <a:t>pelo</a:t>
            </a:r>
            <a:r>
              <a:rPr lang="en-GB" sz="3600" dirty="0"/>
              <a:t> INSS a </a:t>
            </a:r>
            <a:r>
              <a:rPr lang="en-GB" sz="3600" dirty="0" err="1"/>
              <a:t>fim</a:t>
            </a:r>
            <a:r>
              <a:rPr lang="en-GB" sz="3600" dirty="0"/>
              <a:t> de </a:t>
            </a:r>
            <a:r>
              <a:rPr lang="en-GB" sz="3600" dirty="0" err="1"/>
              <a:t>obter</a:t>
            </a:r>
            <a:r>
              <a:rPr lang="en-GB" sz="3600" dirty="0"/>
              <a:t> o </a:t>
            </a:r>
            <a:r>
              <a:rPr lang="en-GB" sz="3600" dirty="0" err="1"/>
              <a:t>ressarcimento</a:t>
            </a:r>
            <a:r>
              <a:rPr lang="en-GB" sz="3600" dirty="0"/>
              <a:t> das </a:t>
            </a:r>
            <a:r>
              <a:rPr lang="en-GB" sz="3600" dirty="0" err="1"/>
              <a:t>despesas</a:t>
            </a:r>
            <a:r>
              <a:rPr lang="en-GB" sz="3600" dirty="0"/>
              <a:t> </a:t>
            </a:r>
            <a:r>
              <a:rPr lang="en-GB" sz="3600" dirty="0" err="1"/>
              <a:t>previdenciárias</a:t>
            </a:r>
            <a:r>
              <a:rPr lang="en-GB" sz="3600" dirty="0"/>
              <a:t> com </a:t>
            </a:r>
            <a:r>
              <a:rPr lang="en-GB" sz="3600" dirty="0" err="1"/>
              <a:t>os</a:t>
            </a:r>
            <a:r>
              <a:rPr lang="en-GB" sz="3600" dirty="0"/>
              <a:t> </a:t>
            </a:r>
            <a:r>
              <a:rPr lang="en-GB" sz="3600" dirty="0" err="1"/>
              <a:t>acidentes</a:t>
            </a:r>
            <a:r>
              <a:rPr lang="en-GB" sz="3600" dirty="0"/>
              <a:t> do </a:t>
            </a:r>
            <a:r>
              <a:rPr lang="en-GB" sz="3600" dirty="0" err="1"/>
              <a:t>trabalho</a:t>
            </a:r>
            <a:r>
              <a:rPr lang="en-GB" sz="3600" dirty="0"/>
              <a:t>, </a:t>
            </a:r>
            <a:r>
              <a:rPr lang="en-GB" sz="3600" dirty="0" err="1"/>
              <a:t>ocorridos</a:t>
            </a:r>
            <a:r>
              <a:rPr lang="en-GB" sz="3600" dirty="0"/>
              <a:t> </a:t>
            </a:r>
            <a:r>
              <a:rPr lang="en-GB" sz="3600" dirty="0" err="1"/>
              <a:t>por</a:t>
            </a:r>
            <a:r>
              <a:rPr lang="en-GB" sz="3600" dirty="0"/>
              <a:t> culpa dos </a:t>
            </a:r>
            <a:r>
              <a:rPr lang="en-GB" sz="3600" dirty="0" err="1"/>
              <a:t>empregadores</a:t>
            </a:r>
            <a:r>
              <a:rPr lang="en-GB" sz="3600" dirty="0"/>
              <a:t>.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2000" dirty="0"/>
          </a:p>
          <a:p>
            <a:pPr marL="96838" indent="0" algn="ctr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2800" dirty="0" err="1"/>
              <a:t>Conceito</a:t>
            </a:r>
            <a:r>
              <a:rPr lang="en-GB" sz="2800" dirty="0"/>
              <a:t> </a:t>
            </a:r>
            <a:r>
              <a:rPr lang="en-GB" sz="2800" dirty="0" err="1"/>
              <a:t>estrito</a:t>
            </a:r>
            <a:r>
              <a:rPr lang="en-GB" sz="2800" dirty="0"/>
              <a:t> = </a:t>
            </a:r>
            <a:r>
              <a:rPr lang="en-GB" sz="2800" dirty="0" err="1"/>
              <a:t>ação</a:t>
            </a:r>
            <a:r>
              <a:rPr lang="en-GB" sz="2800" dirty="0"/>
              <a:t> de </a:t>
            </a:r>
            <a:r>
              <a:rPr lang="en-GB" sz="2800" dirty="0" err="1" smtClean="0"/>
              <a:t>cobrança</a:t>
            </a:r>
            <a:r>
              <a:rPr lang="en-GB" sz="2800" dirty="0" smtClean="0"/>
              <a:t>*</a:t>
            </a:r>
            <a:endParaRPr lang="en-GB" sz="2800" dirty="0"/>
          </a:p>
          <a:p>
            <a:pPr marL="96838" indent="0" algn="ctr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2800" dirty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2400" dirty="0"/>
              <a:t>(*) </a:t>
            </a:r>
            <a:r>
              <a:rPr lang="en-GB" sz="2400" dirty="0" err="1"/>
              <a:t>Semelhança</a:t>
            </a:r>
            <a:r>
              <a:rPr lang="en-GB" sz="2400" dirty="0"/>
              <a:t> com as </a:t>
            </a:r>
            <a:r>
              <a:rPr lang="en-GB" sz="2400" dirty="0" err="1"/>
              <a:t>ações</a:t>
            </a:r>
            <a:r>
              <a:rPr lang="en-GB" sz="2400" dirty="0"/>
              <a:t> de </a:t>
            </a:r>
            <a:r>
              <a:rPr lang="en-GB" sz="2400" dirty="0" err="1"/>
              <a:t>regresso</a:t>
            </a:r>
            <a:r>
              <a:rPr lang="en-GB" sz="2400" dirty="0"/>
              <a:t> </a:t>
            </a:r>
            <a:r>
              <a:rPr lang="en-GB" sz="2400" dirty="0" err="1"/>
              <a:t>movidas</a:t>
            </a:r>
            <a:r>
              <a:rPr lang="en-GB" sz="2400" dirty="0"/>
              <a:t> </a:t>
            </a:r>
            <a:r>
              <a:rPr lang="en-GB" sz="2400" dirty="0" err="1"/>
              <a:t>pelas</a:t>
            </a:r>
            <a:r>
              <a:rPr lang="en-GB" sz="2400" dirty="0"/>
              <a:t> </a:t>
            </a:r>
            <a:r>
              <a:rPr lang="en-GB" sz="2400" dirty="0" err="1"/>
              <a:t>seguradoras</a:t>
            </a:r>
            <a:r>
              <a:rPr lang="en-GB" sz="2400" dirty="0"/>
              <a:t> </a:t>
            </a:r>
            <a:r>
              <a:rPr lang="en-GB" sz="2400" dirty="0" err="1"/>
              <a:t>privadas</a:t>
            </a:r>
            <a:r>
              <a:rPr lang="en-GB" sz="2400" dirty="0" smtClean="0"/>
              <a:t>.</a:t>
            </a:r>
            <a:endParaRPr lang="pt-BR" sz="2000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8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800" b="1" dirty="0" smtClean="0"/>
              <a:t>AÇÃO REGRESSIVA ACIDENTÁRIA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645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79512" y="1441938"/>
            <a:ext cx="8784975" cy="4824535"/>
          </a:xfrm>
        </p:spPr>
        <p:txBody>
          <a:bodyPr>
            <a:normAutofit fontScale="92500"/>
          </a:bodyPr>
          <a:lstStyle/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/>
              <a:t>2</a:t>
            </a:r>
            <a:r>
              <a:rPr lang="en-GB" sz="3600" dirty="0" smtClean="0"/>
              <a:t>) </a:t>
            </a:r>
            <a:r>
              <a:rPr lang="en-GB" sz="3600" b="1" u="sng" dirty="0" err="1" smtClean="0"/>
              <a:t>Fundamento</a:t>
            </a:r>
            <a:r>
              <a:rPr lang="en-GB" sz="3600" b="1" u="sng" dirty="0" smtClean="0"/>
              <a:t> </a:t>
            </a:r>
            <a:r>
              <a:rPr lang="en-GB" sz="3600" b="1" u="sng" dirty="0" err="1" smtClean="0"/>
              <a:t>normativo</a:t>
            </a:r>
            <a:r>
              <a:rPr lang="en-GB" sz="3600" dirty="0" smtClean="0"/>
              <a:t>: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GB" sz="3600" dirty="0" smtClean="0"/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r>
              <a:rPr lang="en-GB" sz="3600" dirty="0" smtClean="0"/>
              <a:t>2.1) </a:t>
            </a:r>
            <a:r>
              <a:rPr lang="en-GB" sz="3600" u="sng" dirty="0" err="1" smtClean="0"/>
              <a:t>Constitucional</a:t>
            </a:r>
            <a:r>
              <a:rPr lang="en-GB" sz="3600" dirty="0" smtClean="0"/>
              <a:t>: </a:t>
            </a:r>
            <a:r>
              <a:rPr lang="en-US" sz="3200" dirty="0" smtClean="0"/>
              <a:t>Art </a:t>
            </a:r>
            <a:r>
              <a:rPr lang="en-US" sz="3200" dirty="0"/>
              <a:t>7º, </a:t>
            </a:r>
            <a:r>
              <a:rPr lang="en-US" sz="3200" dirty="0" smtClean="0"/>
              <a:t>XXVIII</a:t>
            </a:r>
            <a:r>
              <a:rPr lang="en-US" sz="3200" dirty="0"/>
              <a:t>, </a:t>
            </a:r>
            <a:r>
              <a:rPr lang="en-US" sz="3200" dirty="0" smtClean="0"/>
              <a:t>CF/88</a:t>
            </a:r>
          </a:p>
          <a:p>
            <a:pPr marL="96838" indent="0" algn="just">
              <a:lnSpc>
                <a:spcPct val="90000"/>
              </a:lnSpc>
              <a:spcBef>
                <a:spcPts val="456"/>
              </a:spcBef>
              <a:buNone/>
              <a:defRPr/>
            </a:pPr>
            <a:endParaRPr lang="en-US" sz="3200" dirty="0"/>
          </a:p>
          <a:p>
            <a:pPr marL="92075" lvl="1" indent="-6350" algn="just">
              <a:buNone/>
              <a:defRPr/>
            </a:pPr>
            <a:r>
              <a:rPr lang="pt-BR" sz="2800" dirty="0"/>
              <a:t>“Art. 7º São direitos dos trabalhadores urbanos e rurais, além de outros que visem à melhoria de sua condição social: </a:t>
            </a:r>
          </a:p>
          <a:p>
            <a:pPr marL="619125" lvl="1" indent="-533400" algn="just">
              <a:buNone/>
              <a:defRPr/>
            </a:pPr>
            <a:r>
              <a:rPr lang="pt-BR" sz="2800" dirty="0"/>
              <a:t>(...)</a:t>
            </a:r>
          </a:p>
          <a:p>
            <a:pPr marL="92075" lvl="1" indent="-6350" algn="just">
              <a:buNone/>
              <a:defRPr/>
            </a:pPr>
            <a:r>
              <a:rPr lang="pt-BR" sz="2800" dirty="0"/>
              <a:t>XXVIII - seguro contra acidentes de trabalho, a cargo do empregador, </a:t>
            </a:r>
            <a:r>
              <a:rPr lang="pt-BR" sz="2800" b="1" dirty="0"/>
              <a:t>sem excluir a indenização a que este está obrigado, quando incorrer em dolo ou culpa</a:t>
            </a:r>
            <a:r>
              <a:rPr lang="pt-BR" sz="2800" dirty="0" smtClean="0"/>
              <a:t>;</a:t>
            </a:r>
            <a:endParaRPr lang="pt-BR" sz="2800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BFAC-C5F5-47CD-8330-CB86A5ED32DA}" type="slidenum">
              <a:rPr lang="pt-BR" smtClean="0"/>
              <a:t>9</a:t>
            </a:fld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2800" b="1" dirty="0"/>
              <a:t>AÇÃO REGRESSIVA ACIDENTÁRIA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0834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SISDAT</Template>
  <TotalTime>3233</TotalTime>
  <Words>1026</Words>
  <Application>Microsoft Office PowerPoint</Application>
  <PresentationFormat>Apresentação na tela (4:3)</PresentationFormat>
  <Paragraphs>195</Paragraphs>
  <Slides>24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Candara</vt:lpstr>
      <vt:lpstr>Lucida Sans Unicode</vt:lpstr>
      <vt:lpstr>Symbol</vt:lpstr>
      <vt:lpstr>Forma de Onda</vt:lpstr>
      <vt:lpstr>Gráfico</vt:lpstr>
      <vt:lpstr>AÇÕES REGRESSIVAS ACIDENTÁRIAS passado, presente e futuro</vt:lpstr>
      <vt:lpstr>ACIDENTE DO TRABALHO É ...</vt:lpstr>
      <vt:lpstr>Consequências SOCIAIS dos acidentes do trabalho</vt:lpstr>
      <vt:lpstr>Consequências SOCIAIS dos acidentes do trabalho</vt:lpstr>
      <vt:lpstr>Consequências ECONÔMICAS dos acidentes do trabalho</vt:lpstr>
      <vt:lpstr>Consequências JURÍDICAS dos acidentes do trabalho</vt:lpstr>
      <vt:lpstr>Apresentação do PowerPoint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AÇÃO REGRESSIVA ACIDENTÁRIA</vt:lpstr>
      <vt:lpstr>QUAL SERÁ O RESULTADO DO NOSSO TRABALHO?</vt:lpstr>
      <vt:lpstr>Obrigado pela atenção!  fernando.maciel@agu.gov.br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DÍVIDA ATIVA DO SAPIENS</dc:title>
  <dc:creator>Sávio Luís Oliveira Ramos</dc:creator>
  <cp:lastModifiedBy>Fernando Maciel</cp:lastModifiedBy>
  <cp:revision>694</cp:revision>
  <cp:lastPrinted>2016-02-05T20:05:10Z</cp:lastPrinted>
  <dcterms:created xsi:type="dcterms:W3CDTF">2016-02-02T17:19:04Z</dcterms:created>
  <dcterms:modified xsi:type="dcterms:W3CDTF">2016-04-28T01:38:11Z</dcterms:modified>
</cp:coreProperties>
</file>